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9" r:id="rId3"/>
    <p:sldId id="260" r:id="rId4"/>
    <p:sldId id="268" r:id="rId5"/>
    <p:sldId id="269" r:id="rId6"/>
    <p:sldId id="270" r:id="rId7"/>
    <p:sldId id="271" r:id="rId8"/>
    <p:sldId id="272" r:id="rId9"/>
    <p:sldId id="273" r:id="rId10"/>
    <p:sldId id="274" r:id="rId11"/>
    <p:sldId id="261" r:id="rId12"/>
    <p:sldId id="262" r:id="rId13"/>
    <p:sldId id="266" r:id="rId14"/>
    <p:sldId id="275" r:id="rId15"/>
    <p:sldId id="267" r:id="rId16"/>
  </p:sldIdLst>
  <p:sldSz cx="12192000" cy="6858000"/>
  <p:notesSz cx="6797675" cy="98726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5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cap="none" spc="20" baseline="0">
                <a:solidFill>
                  <a:schemeClr val="tx1">
                    <a:lumMod val="50000"/>
                    <a:lumOff val="50000"/>
                  </a:schemeClr>
                </a:solidFill>
                <a:latin typeface="+mn-lt"/>
                <a:ea typeface="+mn-ea"/>
                <a:cs typeface="+mn-cs"/>
              </a:defRPr>
            </a:pPr>
            <a:r>
              <a:rPr lang="nl-BE"/>
              <a:t>Evolutie Exploitatie 2020-2024</a:t>
            </a:r>
          </a:p>
        </c:rich>
      </c:tx>
      <c:overlay val="0"/>
      <c:spPr>
        <a:noFill/>
        <a:ln>
          <a:noFill/>
        </a:ln>
        <a:effectLst/>
      </c:spPr>
      <c:txPr>
        <a:bodyPr rot="0" spcFirstLastPara="1" vertOverflow="ellipsis" vert="horz" wrap="square" anchor="ctr" anchorCtr="1"/>
        <a:lstStyle/>
        <a:p>
          <a:pPr>
            <a:defRPr sz="1400" b="0" i="0" u="none" strike="noStrike" kern="1200" cap="none" spc="20" baseline="0">
              <a:solidFill>
                <a:schemeClr val="tx1">
                  <a:lumMod val="50000"/>
                  <a:lumOff val="50000"/>
                </a:schemeClr>
              </a:solidFill>
              <a:latin typeface="+mn-lt"/>
              <a:ea typeface="+mn-ea"/>
              <a:cs typeface="+mn-cs"/>
            </a:defRPr>
          </a:pPr>
          <a:endParaRPr lang="nl-BE"/>
        </a:p>
      </c:txPr>
    </c:title>
    <c:autoTitleDeleted val="0"/>
    <c:plotArea>
      <c:layout>
        <c:manualLayout>
          <c:layoutTarget val="inner"/>
          <c:xMode val="edge"/>
          <c:yMode val="edge"/>
          <c:x val="0.18644510061242345"/>
          <c:y val="0.19099555263925341"/>
          <c:w val="0.76911045494313213"/>
          <c:h val="0.55557268883056288"/>
        </c:manualLayout>
      </c:layout>
      <c:barChart>
        <c:barDir val="col"/>
        <c:grouping val="clustered"/>
        <c:varyColors val="0"/>
        <c:ser>
          <c:idx val="0"/>
          <c:order val="0"/>
          <c:tx>
            <c:strRef>
              <c:f>'Evoluties-grafieken'!$A$2</c:f>
              <c:strCache>
                <c:ptCount val="1"/>
                <c:pt idx="0">
                  <c:v>expl-ONTV</c:v>
                </c:pt>
              </c:strCache>
            </c:strRef>
          </c:tx>
          <c:spPr>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9525" cap="flat" cmpd="sng" algn="ctr">
              <a:solidFill>
                <a:schemeClr val="accent1">
                  <a:shade val="95000"/>
                </a:schemeClr>
              </a:solidFill>
              <a:round/>
            </a:ln>
            <a:effectLst/>
          </c:spPr>
          <c:invertIfNegative val="0"/>
          <c:cat>
            <c:numRef>
              <c:f>'Evoluties-grafieken'!$B$1:$F$1</c:f>
              <c:numCache>
                <c:formatCode>General</c:formatCode>
                <c:ptCount val="5"/>
                <c:pt idx="0">
                  <c:v>2020</c:v>
                </c:pt>
                <c:pt idx="1">
                  <c:v>2021</c:v>
                </c:pt>
                <c:pt idx="2">
                  <c:v>2022</c:v>
                </c:pt>
                <c:pt idx="3">
                  <c:v>2023</c:v>
                </c:pt>
                <c:pt idx="4">
                  <c:v>2024</c:v>
                </c:pt>
              </c:numCache>
            </c:numRef>
          </c:cat>
          <c:val>
            <c:numRef>
              <c:f>'Evoluties-grafieken'!$B$2:$F$2</c:f>
              <c:numCache>
                <c:formatCode>#,##0</c:formatCode>
                <c:ptCount val="5"/>
                <c:pt idx="0">
                  <c:v>14546581.999999996</c:v>
                </c:pt>
                <c:pt idx="1">
                  <c:v>15609348.250000007</c:v>
                </c:pt>
                <c:pt idx="2">
                  <c:v>17242711.600000009</c:v>
                </c:pt>
                <c:pt idx="3">
                  <c:v>19497746.300000001</c:v>
                </c:pt>
                <c:pt idx="4">
                  <c:v>19108169.460000008</c:v>
                </c:pt>
              </c:numCache>
            </c:numRef>
          </c:val>
          <c:extLst>
            <c:ext xmlns:c16="http://schemas.microsoft.com/office/drawing/2014/chart" uri="{C3380CC4-5D6E-409C-BE32-E72D297353CC}">
              <c16:uniqueId val="{00000000-4467-4318-BB33-092D3782DF0E}"/>
            </c:ext>
          </c:extLst>
        </c:ser>
        <c:ser>
          <c:idx val="1"/>
          <c:order val="1"/>
          <c:tx>
            <c:strRef>
              <c:f>'Evoluties-grafieken'!$A$3</c:f>
              <c:strCache>
                <c:ptCount val="1"/>
                <c:pt idx="0">
                  <c:v>expl-UITG</c:v>
                </c:pt>
              </c:strCache>
            </c:strRef>
          </c:tx>
          <c:spPr>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9525" cap="flat" cmpd="sng" algn="ctr">
              <a:solidFill>
                <a:schemeClr val="accent2">
                  <a:shade val="95000"/>
                </a:schemeClr>
              </a:solidFill>
              <a:round/>
            </a:ln>
            <a:effectLst/>
          </c:spPr>
          <c:invertIfNegative val="0"/>
          <c:cat>
            <c:numRef>
              <c:f>'Evoluties-grafieken'!$B$1:$F$1</c:f>
              <c:numCache>
                <c:formatCode>General</c:formatCode>
                <c:ptCount val="5"/>
                <c:pt idx="0">
                  <c:v>2020</c:v>
                </c:pt>
                <c:pt idx="1">
                  <c:v>2021</c:v>
                </c:pt>
                <c:pt idx="2">
                  <c:v>2022</c:v>
                </c:pt>
                <c:pt idx="3">
                  <c:v>2023</c:v>
                </c:pt>
                <c:pt idx="4">
                  <c:v>2024</c:v>
                </c:pt>
              </c:numCache>
            </c:numRef>
          </c:cat>
          <c:val>
            <c:numRef>
              <c:f>'Evoluties-grafieken'!$B$3:$F$3</c:f>
              <c:numCache>
                <c:formatCode>#,##0</c:formatCode>
                <c:ptCount val="5"/>
                <c:pt idx="0">
                  <c:v>12257261.720000008</c:v>
                </c:pt>
                <c:pt idx="1">
                  <c:v>13528002.800000012</c:v>
                </c:pt>
                <c:pt idx="2">
                  <c:v>15523286.010000009</c:v>
                </c:pt>
                <c:pt idx="3">
                  <c:v>16373259.930000013</c:v>
                </c:pt>
                <c:pt idx="4">
                  <c:v>16983018.580000009</c:v>
                </c:pt>
              </c:numCache>
            </c:numRef>
          </c:val>
          <c:extLst>
            <c:ext xmlns:c16="http://schemas.microsoft.com/office/drawing/2014/chart" uri="{C3380CC4-5D6E-409C-BE32-E72D297353CC}">
              <c16:uniqueId val="{00000001-4467-4318-BB33-092D3782DF0E}"/>
            </c:ext>
          </c:extLst>
        </c:ser>
        <c:ser>
          <c:idx val="2"/>
          <c:order val="2"/>
          <c:tx>
            <c:strRef>
              <c:f>'Evoluties-grafieken'!$A$4</c:f>
              <c:strCache>
                <c:ptCount val="1"/>
                <c:pt idx="0">
                  <c:v>expl-RES</c:v>
                </c:pt>
              </c:strCache>
            </c:strRef>
          </c:tx>
          <c:spPr>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9525" cap="flat" cmpd="sng" algn="ctr">
              <a:solidFill>
                <a:schemeClr val="accent3">
                  <a:shade val="95000"/>
                </a:schemeClr>
              </a:solidFill>
              <a:round/>
            </a:ln>
            <a:effectLst/>
          </c:spPr>
          <c:invertIfNegative val="0"/>
          <c:cat>
            <c:numRef>
              <c:f>'Evoluties-grafieken'!$B$1:$F$1</c:f>
              <c:numCache>
                <c:formatCode>General</c:formatCode>
                <c:ptCount val="5"/>
                <c:pt idx="0">
                  <c:v>2020</c:v>
                </c:pt>
                <c:pt idx="1">
                  <c:v>2021</c:v>
                </c:pt>
                <c:pt idx="2">
                  <c:v>2022</c:v>
                </c:pt>
                <c:pt idx="3">
                  <c:v>2023</c:v>
                </c:pt>
                <c:pt idx="4">
                  <c:v>2024</c:v>
                </c:pt>
              </c:numCache>
            </c:numRef>
          </c:cat>
          <c:val>
            <c:numRef>
              <c:f>'Evoluties-grafieken'!$B$4:$F$4</c:f>
              <c:numCache>
                <c:formatCode>#,##0</c:formatCode>
                <c:ptCount val="5"/>
                <c:pt idx="0">
                  <c:v>2289320.2799999882</c:v>
                </c:pt>
                <c:pt idx="1">
                  <c:v>2081345.4499999955</c:v>
                </c:pt>
                <c:pt idx="2">
                  <c:v>1719425.5899999999</c:v>
                </c:pt>
                <c:pt idx="3">
                  <c:v>3124486.369999988</c:v>
                </c:pt>
                <c:pt idx="4">
                  <c:v>2125150.879999999</c:v>
                </c:pt>
              </c:numCache>
            </c:numRef>
          </c:val>
          <c:extLst>
            <c:ext xmlns:c16="http://schemas.microsoft.com/office/drawing/2014/chart" uri="{C3380CC4-5D6E-409C-BE32-E72D297353CC}">
              <c16:uniqueId val="{00000002-4467-4318-BB33-092D3782DF0E}"/>
            </c:ext>
          </c:extLst>
        </c:ser>
        <c:dLbls>
          <c:showLegendKey val="0"/>
          <c:showVal val="0"/>
          <c:showCatName val="0"/>
          <c:showSerName val="0"/>
          <c:showPercent val="0"/>
          <c:showBubbleSize val="0"/>
        </c:dLbls>
        <c:gapWidth val="100"/>
        <c:overlap val="-24"/>
        <c:axId val="1417216928"/>
        <c:axId val="1417217408"/>
      </c:barChart>
      <c:catAx>
        <c:axId val="14172169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50000"/>
                    <a:lumOff val="50000"/>
                  </a:schemeClr>
                </a:solidFill>
                <a:latin typeface="+mn-lt"/>
                <a:ea typeface="+mn-ea"/>
                <a:cs typeface="+mn-cs"/>
              </a:defRPr>
            </a:pPr>
            <a:endParaRPr lang="nl-BE"/>
          </a:p>
        </c:txPr>
        <c:crossAx val="1417217408"/>
        <c:crosses val="autoZero"/>
        <c:auto val="1"/>
        <c:lblAlgn val="ctr"/>
        <c:lblOffset val="100"/>
        <c:noMultiLvlLbl val="0"/>
      </c:catAx>
      <c:valAx>
        <c:axId val="141721740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50000"/>
                    <a:lumOff val="50000"/>
                  </a:schemeClr>
                </a:solidFill>
                <a:latin typeface="+mn-lt"/>
                <a:ea typeface="+mn-ea"/>
                <a:cs typeface="+mn-cs"/>
              </a:defRPr>
            </a:pPr>
            <a:endParaRPr lang="nl-BE"/>
          </a:p>
        </c:txPr>
        <c:crossAx val="1417216928"/>
        <c:crosses val="autoZero"/>
        <c:crossBetween val="between"/>
      </c:valAx>
      <c:dTable>
        <c:showHorzBorder val="1"/>
        <c:showVertBorder val="1"/>
        <c:showOutline val="1"/>
        <c:showKeys val="1"/>
        <c:spPr>
          <a:noFill/>
          <a:ln w="9525">
            <a:solidFill>
              <a:schemeClr val="tx1">
                <a:lumMod val="15000"/>
                <a:lumOff val="85000"/>
              </a:schemeClr>
            </a:solidFill>
          </a:ln>
          <a:effectLst/>
        </c:spPr>
        <c:txPr>
          <a:bodyPr rot="0" spcFirstLastPara="1" vertOverflow="ellipsis" vert="horz" wrap="square" anchor="ctr" anchorCtr="1"/>
          <a:lstStyle/>
          <a:p>
            <a:pPr rtl="0">
              <a:defRPr sz="900" b="0" i="0" u="none" strike="noStrike" kern="1200" baseline="0">
                <a:solidFill>
                  <a:schemeClr val="tx1">
                    <a:lumMod val="50000"/>
                    <a:lumOff val="50000"/>
                  </a:schemeClr>
                </a:solidFill>
                <a:latin typeface="+mn-lt"/>
                <a:ea typeface="+mn-ea"/>
                <a:cs typeface="+mn-cs"/>
              </a:defRPr>
            </a:pPr>
            <a:endParaRPr lang="nl-BE"/>
          </a:p>
        </c:txPr>
      </c:dTable>
      <c:spPr>
        <a:noFill/>
        <a:ln>
          <a:noFill/>
        </a:ln>
        <a:effectLst/>
      </c:spPr>
    </c:plotArea>
    <c:plotVisOnly val="1"/>
    <c:dispBlanksAs val="gap"/>
    <c:showDLblsOverMax val="0"/>
  </c:chart>
  <c:spPr>
    <a:noFill/>
    <a:ln>
      <a:noFill/>
    </a:ln>
    <a:effectLst/>
  </c:spPr>
  <c:txPr>
    <a:bodyPr/>
    <a:lstStyle/>
    <a:p>
      <a:pPr>
        <a:defRPr/>
      </a:pPr>
      <a:endParaRPr lang="nl-B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nl-BE"/>
              <a:t>Evolutie</a:t>
            </a:r>
            <a:r>
              <a:rPr lang="nl-BE" baseline="0"/>
              <a:t> Investeringen 2020-2024</a:t>
            </a:r>
            <a:endParaRPr lang="nl-BE"/>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barChart>
        <c:barDir val="col"/>
        <c:grouping val="clustered"/>
        <c:varyColors val="0"/>
        <c:ser>
          <c:idx val="0"/>
          <c:order val="0"/>
          <c:tx>
            <c:strRef>
              <c:f>'INV EVO-GRAFIEK'!$A$2</c:f>
              <c:strCache>
                <c:ptCount val="1"/>
                <c:pt idx="0">
                  <c:v>INV-ONTV</c:v>
                </c:pt>
              </c:strCache>
            </c:strRef>
          </c:tx>
          <c:spPr>
            <a:solidFill>
              <a:schemeClr val="accent4">
                <a:lumMod val="60000"/>
                <a:lumOff val="40000"/>
              </a:schemeClr>
            </a:solidFill>
            <a:ln>
              <a:noFill/>
            </a:ln>
            <a:effectLst/>
          </c:spPr>
          <c:invertIfNegative val="0"/>
          <c:cat>
            <c:numRef>
              <c:f>'INV EVO-GRAFIEK'!$B$1:$F$1</c:f>
              <c:numCache>
                <c:formatCode>General</c:formatCode>
                <c:ptCount val="5"/>
                <c:pt idx="0">
                  <c:v>2020</c:v>
                </c:pt>
                <c:pt idx="1">
                  <c:v>2021</c:v>
                </c:pt>
                <c:pt idx="2">
                  <c:v>2022</c:v>
                </c:pt>
                <c:pt idx="3">
                  <c:v>2023</c:v>
                </c:pt>
                <c:pt idx="4">
                  <c:v>2024</c:v>
                </c:pt>
              </c:numCache>
            </c:numRef>
          </c:cat>
          <c:val>
            <c:numRef>
              <c:f>'INV EVO-GRAFIEK'!$B$2:$F$2</c:f>
              <c:numCache>
                <c:formatCode>#,##0_ ;[Red]\-#,##0\ </c:formatCode>
                <c:ptCount val="5"/>
                <c:pt idx="0">
                  <c:v>738852.51</c:v>
                </c:pt>
                <c:pt idx="1">
                  <c:v>903607.2</c:v>
                </c:pt>
                <c:pt idx="2">
                  <c:v>969921.28000000014</c:v>
                </c:pt>
                <c:pt idx="3">
                  <c:v>362241.94</c:v>
                </c:pt>
                <c:pt idx="4">
                  <c:v>451598.97000000003</c:v>
                </c:pt>
              </c:numCache>
            </c:numRef>
          </c:val>
          <c:extLst>
            <c:ext xmlns:c16="http://schemas.microsoft.com/office/drawing/2014/chart" uri="{C3380CC4-5D6E-409C-BE32-E72D297353CC}">
              <c16:uniqueId val="{00000000-601A-4BED-9970-4E32A65BDCEE}"/>
            </c:ext>
          </c:extLst>
        </c:ser>
        <c:ser>
          <c:idx val="1"/>
          <c:order val="1"/>
          <c:tx>
            <c:strRef>
              <c:f>'INV EVO-GRAFIEK'!$A$3</c:f>
              <c:strCache>
                <c:ptCount val="1"/>
                <c:pt idx="0">
                  <c:v>INV-UITG</c:v>
                </c:pt>
              </c:strCache>
            </c:strRef>
          </c:tx>
          <c:spPr>
            <a:solidFill>
              <a:srgbClr val="FFC000"/>
            </a:solidFill>
            <a:ln>
              <a:noFill/>
            </a:ln>
            <a:effectLst/>
          </c:spPr>
          <c:invertIfNegative val="0"/>
          <c:cat>
            <c:numRef>
              <c:f>'INV EVO-GRAFIEK'!$B$1:$F$1</c:f>
              <c:numCache>
                <c:formatCode>General</c:formatCode>
                <c:ptCount val="5"/>
                <c:pt idx="0">
                  <c:v>2020</c:v>
                </c:pt>
                <c:pt idx="1">
                  <c:v>2021</c:v>
                </c:pt>
                <c:pt idx="2">
                  <c:v>2022</c:v>
                </c:pt>
                <c:pt idx="3">
                  <c:v>2023</c:v>
                </c:pt>
                <c:pt idx="4">
                  <c:v>2024</c:v>
                </c:pt>
              </c:numCache>
            </c:numRef>
          </c:cat>
          <c:val>
            <c:numRef>
              <c:f>'INV EVO-GRAFIEK'!$B$3:$F$3</c:f>
              <c:numCache>
                <c:formatCode>#,##0_ ;[Red]\-#,##0\ </c:formatCode>
                <c:ptCount val="5"/>
                <c:pt idx="0">
                  <c:v>1533445.4300000002</c:v>
                </c:pt>
                <c:pt idx="1">
                  <c:v>2393847.3199999989</c:v>
                </c:pt>
                <c:pt idx="2">
                  <c:v>2077001.1600000001</c:v>
                </c:pt>
                <c:pt idx="3">
                  <c:v>2854906.6099999994</c:v>
                </c:pt>
                <c:pt idx="4">
                  <c:v>5635258.1699999999</c:v>
                </c:pt>
              </c:numCache>
            </c:numRef>
          </c:val>
          <c:extLst>
            <c:ext xmlns:c16="http://schemas.microsoft.com/office/drawing/2014/chart" uri="{C3380CC4-5D6E-409C-BE32-E72D297353CC}">
              <c16:uniqueId val="{00000001-601A-4BED-9970-4E32A65BDCEE}"/>
            </c:ext>
          </c:extLst>
        </c:ser>
        <c:ser>
          <c:idx val="2"/>
          <c:order val="2"/>
          <c:tx>
            <c:strRef>
              <c:f>'INV EVO-GRAFIEK'!$A$4</c:f>
              <c:strCache>
                <c:ptCount val="1"/>
                <c:pt idx="0">
                  <c:v>INV-RES</c:v>
                </c:pt>
              </c:strCache>
            </c:strRef>
          </c:tx>
          <c:spPr>
            <a:solidFill>
              <a:schemeClr val="accent1">
                <a:lumMod val="75000"/>
              </a:schemeClr>
            </a:solidFill>
            <a:ln>
              <a:noFill/>
            </a:ln>
            <a:effectLst/>
          </c:spPr>
          <c:invertIfNegative val="0"/>
          <c:cat>
            <c:numRef>
              <c:f>'INV EVO-GRAFIEK'!$B$1:$F$1</c:f>
              <c:numCache>
                <c:formatCode>General</c:formatCode>
                <c:ptCount val="5"/>
                <c:pt idx="0">
                  <c:v>2020</c:v>
                </c:pt>
                <c:pt idx="1">
                  <c:v>2021</c:v>
                </c:pt>
                <c:pt idx="2">
                  <c:v>2022</c:v>
                </c:pt>
                <c:pt idx="3">
                  <c:v>2023</c:v>
                </c:pt>
                <c:pt idx="4">
                  <c:v>2024</c:v>
                </c:pt>
              </c:numCache>
            </c:numRef>
          </c:cat>
          <c:val>
            <c:numRef>
              <c:f>'INV EVO-GRAFIEK'!$B$4:$F$4</c:f>
              <c:numCache>
                <c:formatCode>#,##0_ ;[Red]\-#,##0\ </c:formatCode>
                <c:ptCount val="5"/>
                <c:pt idx="0">
                  <c:v>-794592.92000000016</c:v>
                </c:pt>
                <c:pt idx="1">
                  <c:v>-1490240.1199999989</c:v>
                </c:pt>
                <c:pt idx="2">
                  <c:v>-1107079.8799999999</c:v>
                </c:pt>
                <c:pt idx="3">
                  <c:v>-2492664.6699999995</c:v>
                </c:pt>
                <c:pt idx="4">
                  <c:v>-5183659.2</c:v>
                </c:pt>
              </c:numCache>
            </c:numRef>
          </c:val>
          <c:extLst>
            <c:ext xmlns:c16="http://schemas.microsoft.com/office/drawing/2014/chart" uri="{C3380CC4-5D6E-409C-BE32-E72D297353CC}">
              <c16:uniqueId val="{00000002-601A-4BED-9970-4E32A65BDCEE}"/>
            </c:ext>
          </c:extLst>
        </c:ser>
        <c:dLbls>
          <c:showLegendKey val="0"/>
          <c:showVal val="0"/>
          <c:showCatName val="0"/>
          <c:showSerName val="0"/>
          <c:showPercent val="0"/>
          <c:showBubbleSize val="0"/>
        </c:dLbls>
        <c:gapWidth val="219"/>
        <c:overlap val="-27"/>
        <c:axId val="854652992"/>
        <c:axId val="854644832"/>
      </c:barChart>
      <c:catAx>
        <c:axId val="854652992"/>
        <c:scaling>
          <c:orientation val="minMax"/>
        </c:scaling>
        <c:delete val="0"/>
        <c:axPos val="t"/>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854644832"/>
        <c:crosses val="autoZero"/>
        <c:auto val="1"/>
        <c:lblAlgn val="ctr"/>
        <c:lblOffset val="100"/>
        <c:noMultiLvlLbl val="0"/>
      </c:catAx>
      <c:valAx>
        <c:axId val="854644832"/>
        <c:scaling>
          <c:orientation val="maxMin"/>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854652992"/>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nl-BE"/>
          </a:p>
        </c:txPr>
      </c:dTable>
      <c:spPr>
        <a:noFill/>
        <a:ln>
          <a:noFill/>
        </a:ln>
        <a:effectLst/>
      </c:spPr>
    </c:plotArea>
    <c:plotVisOnly val="1"/>
    <c:dispBlanksAs val="gap"/>
    <c:showDLblsOverMax val="0"/>
  </c:chart>
  <c:spPr>
    <a:noFill/>
    <a:ln>
      <a:noFill/>
    </a:ln>
    <a:effectLst/>
  </c:spPr>
  <c:txPr>
    <a:bodyPr/>
    <a:lstStyle/>
    <a:p>
      <a:pPr>
        <a:defRPr/>
      </a:pPr>
      <a:endParaRPr lang="nl-B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nl-BE"/>
              <a:t>Evolutie</a:t>
            </a:r>
            <a:r>
              <a:rPr lang="nl-BE" baseline="0"/>
              <a:t> financieringen 2020-2024</a:t>
            </a:r>
            <a:endParaRPr lang="nl-BE"/>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l-BE"/>
        </a:p>
      </c:txPr>
    </c:title>
    <c:autoTitleDeleted val="0"/>
    <c:plotArea>
      <c:layout/>
      <c:barChart>
        <c:barDir val="col"/>
        <c:grouping val="clustered"/>
        <c:varyColors val="0"/>
        <c:ser>
          <c:idx val="0"/>
          <c:order val="0"/>
          <c:tx>
            <c:strRef>
              <c:f>Blad3!$A$2</c:f>
              <c:strCache>
                <c:ptCount val="1"/>
                <c:pt idx="0">
                  <c:v>FINANC-ONTV</c:v>
                </c:pt>
              </c:strCache>
            </c:strRef>
          </c:tx>
          <c:spPr>
            <a:solidFill>
              <a:srgbClr val="2E946B">
                <a:lumMod val="60000"/>
                <a:lumOff val="40000"/>
              </a:srgbClr>
            </a:solidFill>
            <a:ln>
              <a:noFill/>
            </a:ln>
            <a:effectLst/>
          </c:spPr>
          <c:invertIfNegative val="0"/>
          <c:cat>
            <c:numRef>
              <c:f>Blad3!$B$1:$F$1</c:f>
              <c:numCache>
                <c:formatCode>General</c:formatCode>
                <c:ptCount val="5"/>
                <c:pt idx="0">
                  <c:v>2020</c:v>
                </c:pt>
                <c:pt idx="1">
                  <c:v>2021</c:v>
                </c:pt>
                <c:pt idx="2">
                  <c:v>2022</c:v>
                </c:pt>
                <c:pt idx="3">
                  <c:v>2023</c:v>
                </c:pt>
                <c:pt idx="4">
                  <c:v>2024</c:v>
                </c:pt>
              </c:numCache>
            </c:numRef>
          </c:cat>
          <c:val>
            <c:numRef>
              <c:f>Blad3!$B$2:$F$2</c:f>
              <c:numCache>
                <c:formatCode>#,##0.00_ ;[Red]\-#,##0.00\ </c:formatCode>
                <c:ptCount val="5"/>
                <c:pt idx="0">
                  <c:v>300598.99</c:v>
                </c:pt>
                <c:pt idx="1">
                  <c:v>26560.21</c:v>
                </c:pt>
                <c:pt idx="2">
                  <c:v>19470.3</c:v>
                </c:pt>
                <c:pt idx="3">
                  <c:v>1539622.13</c:v>
                </c:pt>
                <c:pt idx="4">
                  <c:v>3456575.83</c:v>
                </c:pt>
              </c:numCache>
            </c:numRef>
          </c:val>
          <c:extLst>
            <c:ext xmlns:c16="http://schemas.microsoft.com/office/drawing/2014/chart" uri="{C3380CC4-5D6E-409C-BE32-E72D297353CC}">
              <c16:uniqueId val="{00000000-F07D-41F5-8CD7-DB47D7AE1AB1}"/>
            </c:ext>
          </c:extLst>
        </c:ser>
        <c:ser>
          <c:idx val="1"/>
          <c:order val="1"/>
          <c:tx>
            <c:strRef>
              <c:f>Blad3!$A$3</c:f>
              <c:strCache>
                <c:ptCount val="1"/>
                <c:pt idx="0">
                  <c:v>FINANC-UITG</c:v>
                </c:pt>
              </c:strCache>
            </c:strRef>
          </c:tx>
          <c:spPr>
            <a:solidFill>
              <a:srgbClr val="FFC000"/>
            </a:solidFill>
            <a:ln>
              <a:noFill/>
            </a:ln>
            <a:effectLst/>
          </c:spPr>
          <c:invertIfNegative val="0"/>
          <c:cat>
            <c:numRef>
              <c:f>Blad3!$B$1:$F$1</c:f>
              <c:numCache>
                <c:formatCode>General</c:formatCode>
                <c:ptCount val="5"/>
                <c:pt idx="0">
                  <c:v>2020</c:v>
                </c:pt>
                <c:pt idx="1">
                  <c:v>2021</c:v>
                </c:pt>
                <c:pt idx="2">
                  <c:v>2022</c:v>
                </c:pt>
                <c:pt idx="3">
                  <c:v>2023</c:v>
                </c:pt>
                <c:pt idx="4">
                  <c:v>2024</c:v>
                </c:pt>
              </c:numCache>
            </c:numRef>
          </c:cat>
          <c:val>
            <c:numRef>
              <c:f>Blad3!$B$3:$F$3</c:f>
              <c:numCache>
                <c:formatCode>#,##0.00_ ;[Red]\-#,##0.00\ </c:formatCode>
                <c:ptCount val="5"/>
                <c:pt idx="0">
                  <c:v>869506.71000000008</c:v>
                </c:pt>
                <c:pt idx="1">
                  <c:v>816044.02999999991</c:v>
                </c:pt>
                <c:pt idx="2">
                  <c:v>872127.39</c:v>
                </c:pt>
                <c:pt idx="3">
                  <c:v>775037.08000000007</c:v>
                </c:pt>
                <c:pt idx="4">
                  <c:v>1029580.2899999999</c:v>
                </c:pt>
              </c:numCache>
            </c:numRef>
          </c:val>
          <c:extLst>
            <c:ext xmlns:c16="http://schemas.microsoft.com/office/drawing/2014/chart" uri="{C3380CC4-5D6E-409C-BE32-E72D297353CC}">
              <c16:uniqueId val="{00000001-F07D-41F5-8CD7-DB47D7AE1AB1}"/>
            </c:ext>
          </c:extLst>
        </c:ser>
        <c:ser>
          <c:idx val="2"/>
          <c:order val="2"/>
          <c:tx>
            <c:strRef>
              <c:f>Blad3!$A$4</c:f>
              <c:strCache>
                <c:ptCount val="1"/>
                <c:pt idx="0">
                  <c:v>FINANC-RES</c:v>
                </c:pt>
              </c:strCache>
            </c:strRef>
          </c:tx>
          <c:spPr>
            <a:solidFill>
              <a:srgbClr val="5FCBEF">
                <a:lumMod val="75000"/>
              </a:srgbClr>
            </a:solidFill>
            <a:ln>
              <a:noFill/>
            </a:ln>
            <a:effectLst/>
          </c:spPr>
          <c:invertIfNegative val="0"/>
          <c:cat>
            <c:numRef>
              <c:f>Blad3!$B$1:$F$1</c:f>
              <c:numCache>
                <c:formatCode>General</c:formatCode>
                <c:ptCount val="5"/>
                <c:pt idx="0">
                  <c:v>2020</c:v>
                </c:pt>
                <c:pt idx="1">
                  <c:v>2021</c:v>
                </c:pt>
                <c:pt idx="2">
                  <c:v>2022</c:v>
                </c:pt>
                <c:pt idx="3">
                  <c:v>2023</c:v>
                </c:pt>
                <c:pt idx="4">
                  <c:v>2024</c:v>
                </c:pt>
              </c:numCache>
            </c:numRef>
          </c:cat>
          <c:val>
            <c:numRef>
              <c:f>Blad3!$B$4:$F$4</c:f>
              <c:numCache>
                <c:formatCode>#,##0.00_ ;[Red]\-#,##0.00\ </c:formatCode>
                <c:ptCount val="5"/>
                <c:pt idx="0">
                  <c:v>-568907.72000000009</c:v>
                </c:pt>
                <c:pt idx="1">
                  <c:v>-789483.82</c:v>
                </c:pt>
                <c:pt idx="2">
                  <c:v>-852657.09</c:v>
                </c:pt>
                <c:pt idx="3">
                  <c:v>764585.04999999981</c:v>
                </c:pt>
                <c:pt idx="4">
                  <c:v>2426995.54</c:v>
                </c:pt>
              </c:numCache>
            </c:numRef>
          </c:val>
          <c:extLst>
            <c:ext xmlns:c16="http://schemas.microsoft.com/office/drawing/2014/chart" uri="{C3380CC4-5D6E-409C-BE32-E72D297353CC}">
              <c16:uniqueId val="{00000002-F07D-41F5-8CD7-DB47D7AE1AB1}"/>
            </c:ext>
          </c:extLst>
        </c:ser>
        <c:dLbls>
          <c:showLegendKey val="0"/>
          <c:showVal val="0"/>
          <c:showCatName val="0"/>
          <c:showSerName val="0"/>
          <c:showPercent val="0"/>
          <c:showBubbleSize val="0"/>
        </c:dLbls>
        <c:gapWidth val="219"/>
        <c:overlap val="-27"/>
        <c:axId val="854657792"/>
        <c:axId val="854646752"/>
      </c:barChart>
      <c:catAx>
        <c:axId val="8546577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854646752"/>
        <c:crosses val="autoZero"/>
        <c:auto val="1"/>
        <c:lblAlgn val="ctr"/>
        <c:lblOffset val="100"/>
        <c:noMultiLvlLbl val="0"/>
      </c:catAx>
      <c:valAx>
        <c:axId val="854646752"/>
        <c:scaling>
          <c:orientation val="minMax"/>
        </c:scaling>
        <c:delete val="0"/>
        <c:axPos val="l"/>
        <c:majorGridlines>
          <c:spPr>
            <a:ln w="9525" cap="flat" cmpd="sng" algn="ctr">
              <a:solidFill>
                <a:schemeClr val="tx1">
                  <a:lumMod val="15000"/>
                  <a:lumOff val="85000"/>
                </a:schemeClr>
              </a:solidFill>
              <a:round/>
            </a:ln>
            <a:effectLst/>
          </c:spPr>
        </c:majorGridlines>
        <c:numFmt formatCode="#,##0.00_ ;[Red]\-#,##0.00\ "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nl-BE"/>
          </a:p>
        </c:txPr>
        <c:crossAx val="854657792"/>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nl-BE"/>
          </a:p>
        </c:txPr>
      </c:dTable>
      <c:spPr>
        <a:noFill/>
        <a:ln>
          <a:noFill/>
        </a:ln>
        <a:effectLst/>
      </c:spPr>
    </c:plotArea>
    <c:plotVisOnly val="1"/>
    <c:dispBlanksAs val="gap"/>
    <c:showDLblsOverMax val="0"/>
  </c:chart>
  <c:spPr>
    <a:noFill/>
    <a:ln>
      <a:noFill/>
    </a:ln>
    <a:effectLst/>
  </c:spPr>
  <c:txPr>
    <a:bodyPr/>
    <a:lstStyle/>
    <a:p>
      <a:pPr>
        <a:defRPr/>
      </a:pPr>
      <a:endParaRPr lang="nl-BE"/>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6">
  <cs:axisTitle>
    <cs:lnRef idx="0"/>
    <cs:fillRef idx="0"/>
    <cs:effectRef idx="0"/>
    <cs:fontRef idx="minor">
      <a:schemeClr val="tx1">
        <a:lumMod val="50000"/>
        <a:lumOff val="50000"/>
      </a:schemeClr>
    </cs:fontRef>
    <cs:defRPr sz="900"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50000"/>
        <a:lumOff val="50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400"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900"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nl-NL"/>
              <a:t>Klik om stijl te bewerken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Klikken om de ondertitelstijl van het model te bewerken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idx="1"/>
          </p:nvPr>
        </p:nvSpPr>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6/10/2025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‹nr.›</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nl-NL"/>
              <a:t>Klik om stijl te bewerken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Tekststijl van het model bewerken</a:t>
            </a:r>
          </a:p>
        </p:txBody>
      </p:sp>
      <p:sp>
        <p:nvSpPr>
          <p:cNvPr id="4" name="Date Placeholder 3"/>
          <p:cNvSpPr>
            <a:spLocks noGrp="1"/>
          </p:cNvSpPr>
          <p:nvPr>
            <p:ph type="dt" sz="half" idx="10"/>
          </p:nvPr>
        </p:nvSpPr>
        <p:spPr/>
        <p:txBody>
          <a:bodyPr/>
          <a:lstStyle/>
          <a:p>
            <a:fld id="{B61BEF0D-F0BB-DE4B-95CE-6DB70DBA9567}" type="datetimeFigureOut">
              <a:rPr lang="en-US" dirty="0"/>
              <a:pPr/>
              <a:t>6/10/2025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6/10/2025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‹nr.›</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nl-NL"/>
              <a:t>Klik om stijl te bewerken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6/10/2025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nl-NL"/>
              <a:t>Klik om stijl te bewerken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6/10/2025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6/10/2025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nl-NL"/>
              <a:t>Klik om stijl te bewerken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nl-NL"/>
              <a:t>Tekststijl van het model bewerken</a:t>
            </a:r>
          </a:p>
        </p:txBody>
      </p:sp>
      <p:sp>
        <p:nvSpPr>
          <p:cNvPr id="5" name="Date Placeholder 4"/>
          <p:cNvSpPr>
            <a:spLocks noGrp="1"/>
          </p:cNvSpPr>
          <p:nvPr>
            <p:ph type="dt" sz="half" idx="10"/>
          </p:nvPr>
        </p:nvSpPr>
        <p:spPr/>
        <p:txBody>
          <a:bodyPr/>
          <a:lstStyle/>
          <a:p>
            <a:fld id="{42A54C80-263E-416B-A8E0-580EDEADCBDC}" type="datetimeFigureOut">
              <a:rPr lang="en-US" dirty="0"/>
              <a:t>6/10/2025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‹nr.›</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nl-NL"/>
              <a:t>Klik om stijl te bewerken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nl-NL" dirty="0"/>
              <a:t>Klik op het pictogram als u een afbeelding wilt toevoegen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Tekststijl van het model bewerken</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‹nr.›</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6/10/2025</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el en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nl-NL"/>
              <a:t>Klik om stijl te bewerken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Tekststijl van het model bewerken</a:t>
            </a:r>
          </a:p>
        </p:txBody>
      </p:sp>
      <p:sp>
        <p:nvSpPr>
          <p:cNvPr id="4" name="Date Placeholder 3"/>
          <p:cNvSpPr>
            <a:spLocks noGrp="1"/>
          </p:cNvSpPr>
          <p:nvPr>
            <p:ph type="dt" sz="half" idx="10"/>
          </p:nvPr>
        </p:nvSpPr>
        <p:spPr/>
        <p:txBody>
          <a:bodyPr/>
          <a:lstStyle/>
          <a:p>
            <a:fld id="{B61BEF0D-F0BB-DE4B-95CE-6DB70DBA9567}" type="datetimeFigureOut">
              <a:rPr lang="en-US" dirty="0"/>
              <a:pPr/>
              <a:t>6/10/2025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eraat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nl-NL"/>
              <a:t>Klik om stijl te bewerken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a:t>Tekststijl van het model bewerken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Tekststijl van het model bewerken</a:t>
            </a:r>
          </a:p>
        </p:txBody>
      </p:sp>
      <p:sp>
        <p:nvSpPr>
          <p:cNvPr id="4" name="Date Placeholder 3"/>
          <p:cNvSpPr>
            <a:spLocks noGrp="1"/>
          </p:cNvSpPr>
          <p:nvPr>
            <p:ph type="dt" sz="half" idx="10"/>
          </p:nvPr>
        </p:nvSpPr>
        <p:spPr/>
        <p:txBody>
          <a:bodyPr/>
          <a:lstStyle/>
          <a:p>
            <a:fld id="{B61BEF0D-F0BB-DE4B-95CE-6DB70DBA9567}" type="datetimeFigureOut">
              <a:rPr lang="en-US" dirty="0"/>
              <a:pPr/>
              <a:t>6/10/2025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amkaartj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nl-NL"/>
              <a:t>Klik om stijl te bewerken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Tekststijl van het model bewerken</a:t>
            </a:r>
          </a:p>
        </p:txBody>
      </p:sp>
      <p:sp>
        <p:nvSpPr>
          <p:cNvPr id="4" name="Date Placeholder 3"/>
          <p:cNvSpPr>
            <a:spLocks noGrp="1"/>
          </p:cNvSpPr>
          <p:nvPr>
            <p:ph type="dt" sz="half" idx="10"/>
          </p:nvPr>
        </p:nvSpPr>
        <p:spPr/>
        <p:txBody>
          <a:bodyPr/>
          <a:lstStyle/>
          <a:p>
            <a:fld id="{B61BEF0D-F0BB-DE4B-95CE-6DB70DBA9567}" type="datetimeFigureOut">
              <a:rPr lang="en-US" dirty="0"/>
              <a:pPr/>
              <a:t>6/10/2025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Offerte naamkaartj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nl-NL"/>
              <a:t>Klik om stijl te bewerken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a:t>Tekststijl van het model bewerken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Tekststijl van het model bewerken</a:t>
            </a:r>
          </a:p>
        </p:txBody>
      </p:sp>
      <p:sp>
        <p:nvSpPr>
          <p:cNvPr id="4" name="Date Placeholder 3"/>
          <p:cNvSpPr>
            <a:spLocks noGrp="1"/>
          </p:cNvSpPr>
          <p:nvPr>
            <p:ph type="dt" sz="half" idx="10"/>
          </p:nvPr>
        </p:nvSpPr>
        <p:spPr/>
        <p:txBody>
          <a:bodyPr/>
          <a:lstStyle/>
          <a:p>
            <a:fld id="{B61BEF0D-F0BB-DE4B-95CE-6DB70DBA9567}" type="datetimeFigureOut">
              <a:rPr lang="en-US" dirty="0"/>
              <a:pPr/>
              <a:t>6/10/2025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Waar of onwaar">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nl-NL"/>
              <a:t>Klik om stijl te bewerken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nl-NL"/>
              <a:t>Tekststijl van het model bewerken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Tekststijl van het model bewerken</a:t>
            </a:r>
          </a:p>
        </p:txBody>
      </p:sp>
      <p:sp>
        <p:nvSpPr>
          <p:cNvPr id="4" name="Date Placeholder 3"/>
          <p:cNvSpPr>
            <a:spLocks noGrp="1"/>
          </p:cNvSpPr>
          <p:nvPr>
            <p:ph type="dt" sz="half" idx="10"/>
          </p:nvPr>
        </p:nvSpPr>
        <p:spPr/>
        <p:txBody>
          <a:bodyPr/>
          <a:lstStyle/>
          <a:p>
            <a:fld id="{B61BEF0D-F0BB-DE4B-95CE-6DB70DBA9567}" type="datetimeFigureOut">
              <a:rPr lang="en-US" dirty="0"/>
              <a:pPr/>
              <a:t>6/10/2025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Vertical Text Placeholder 2"/>
          <p:cNvSpPr>
            <a:spLocks noGrp="1"/>
          </p:cNvSpPr>
          <p:nvPr>
            <p:ph type="body" orient="vert" idx="1"/>
          </p:nvPr>
        </p:nvSpPr>
        <p:spPr/>
        <p:txBody>
          <a:bodyPr vert="eaVert"/>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6/10/2025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‹nr.›</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nl-NL"/>
              <a:t>Klik om stijl te bewerken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nl-NL"/>
              <a:t>Klik om stijl te bewerken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6/10/2025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‹nr.›</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75759C8-D16A-45AE-B05C-10ABD879DEB4}"/>
              </a:ext>
            </a:extLst>
          </p:cNvPr>
          <p:cNvSpPr>
            <a:spLocks noGrp="1"/>
          </p:cNvSpPr>
          <p:nvPr>
            <p:ph type="ctrTitle"/>
          </p:nvPr>
        </p:nvSpPr>
        <p:spPr>
          <a:xfrm>
            <a:off x="1507067" y="1710268"/>
            <a:ext cx="7766936" cy="1646302"/>
          </a:xfrm>
        </p:spPr>
        <p:txBody>
          <a:bodyPr/>
          <a:lstStyle/>
          <a:p>
            <a:r>
              <a:rPr lang="nl-BE" sz="4200" dirty="0"/>
              <a:t>Toelichting bij Jaarrekening 2024</a:t>
            </a:r>
          </a:p>
        </p:txBody>
      </p:sp>
      <p:sp>
        <p:nvSpPr>
          <p:cNvPr id="3" name="Ondertitel 2">
            <a:extLst>
              <a:ext uri="{FF2B5EF4-FFF2-40B4-BE49-F238E27FC236}">
                <a16:creationId xmlns:a16="http://schemas.microsoft.com/office/drawing/2014/main" id="{C56D36CF-FFA8-4A38-88BD-581F7FA80721}"/>
              </a:ext>
            </a:extLst>
          </p:cNvPr>
          <p:cNvSpPr>
            <a:spLocks noGrp="1"/>
          </p:cNvSpPr>
          <p:nvPr>
            <p:ph type="subTitle" idx="1"/>
          </p:nvPr>
        </p:nvSpPr>
        <p:spPr>
          <a:xfrm>
            <a:off x="1507067" y="3356571"/>
            <a:ext cx="7766936" cy="1791162"/>
          </a:xfrm>
        </p:spPr>
        <p:txBody>
          <a:bodyPr>
            <a:normAutofit fontScale="70000" lnSpcReduction="20000"/>
          </a:bodyPr>
          <a:lstStyle/>
          <a:p>
            <a:pPr algn="l"/>
            <a:r>
              <a:rPr lang="nl-BE" sz="2000" dirty="0"/>
              <a:t>De jaarrekening is een momentopname op 31/12, waarbij de rekeningen van de boekhouding in overeenstemming zijn gebracht met de inventaris van alle bezittingen, rechten, vorderingen, schulden en verplichtingen die het lokaal bestuur is aangegaan. </a:t>
            </a:r>
          </a:p>
          <a:p>
            <a:pPr algn="l"/>
            <a:r>
              <a:rPr lang="nl-BE" sz="2000" dirty="0"/>
              <a:t>Dit beleidsrapport wordt in deze presenstatie kort overlopen.</a:t>
            </a:r>
          </a:p>
          <a:p>
            <a:endParaRPr lang="nl-BE" dirty="0"/>
          </a:p>
          <a:p>
            <a:r>
              <a:rPr lang="nl-BE" dirty="0"/>
              <a:t> </a:t>
            </a:r>
          </a:p>
          <a:p>
            <a:r>
              <a:rPr lang="nl-BE" dirty="0"/>
              <a:t>G&amp;O-Raad 10 juni 2025</a:t>
            </a:r>
          </a:p>
        </p:txBody>
      </p:sp>
    </p:spTree>
    <p:extLst>
      <p:ext uri="{BB962C8B-B14F-4D97-AF65-F5344CB8AC3E}">
        <p14:creationId xmlns:p14="http://schemas.microsoft.com/office/powerpoint/2010/main" val="14569403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B4551F3-44FB-458F-9FBF-84FDBD94FE8B}"/>
              </a:ext>
            </a:extLst>
          </p:cNvPr>
          <p:cNvSpPr>
            <a:spLocks noGrp="1"/>
          </p:cNvSpPr>
          <p:nvPr>
            <p:ph type="title"/>
          </p:nvPr>
        </p:nvSpPr>
        <p:spPr>
          <a:xfrm>
            <a:off x="660082" y="397615"/>
            <a:ext cx="8596668" cy="766952"/>
          </a:xfrm>
        </p:spPr>
        <p:txBody>
          <a:bodyPr>
            <a:normAutofit/>
          </a:bodyPr>
          <a:lstStyle/>
          <a:p>
            <a:r>
              <a:rPr lang="nl-BE" sz="3600" dirty="0"/>
              <a:t>KERNCIJFERS JR 2024</a:t>
            </a:r>
          </a:p>
        </p:txBody>
      </p:sp>
      <p:sp>
        <p:nvSpPr>
          <p:cNvPr id="3" name="Tijdelijke aanduiding voor tekst 2">
            <a:extLst>
              <a:ext uri="{FF2B5EF4-FFF2-40B4-BE49-F238E27FC236}">
                <a16:creationId xmlns:a16="http://schemas.microsoft.com/office/drawing/2014/main" id="{CB7FBA6E-763D-4DB0-8B14-7C3AFB37D2B9}"/>
              </a:ext>
            </a:extLst>
          </p:cNvPr>
          <p:cNvSpPr>
            <a:spLocks noGrp="1"/>
          </p:cNvSpPr>
          <p:nvPr>
            <p:ph type="body" idx="1"/>
          </p:nvPr>
        </p:nvSpPr>
        <p:spPr>
          <a:xfrm>
            <a:off x="996513" y="1526875"/>
            <a:ext cx="8596668" cy="4520242"/>
          </a:xfrm>
        </p:spPr>
        <p:txBody>
          <a:bodyPr>
            <a:normAutofit fontScale="70000" lnSpcReduction="20000"/>
          </a:bodyPr>
          <a:lstStyle/>
          <a:p>
            <a:r>
              <a:rPr lang="nl-BE" sz="2100" b="1" u="sng" dirty="0">
                <a:solidFill>
                  <a:schemeClr val="tx1"/>
                </a:solidFill>
              </a:rPr>
              <a:t>EXPLOITATIE / WERKING (schema J2 &amp; T2)</a:t>
            </a:r>
            <a:endParaRPr lang="nl-BE" sz="2100" b="1" dirty="0">
              <a:solidFill>
                <a:schemeClr val="tx1"/>
              </a:solidFill>
            </a:endParaRPr>
          </a:p>
          <a:p>
            <a:r>
              <a:rPr lang="nl-BE" sz="2300" dirty="0">
                <a:solidFill>
                  <a:srgbClr val="FF0000"/>
                </a:solidFill>
              </a:rPr>
              <a:t>1.    UITGAVEN </a:t>
            </a:r>
            <a:r>
              <a:rPr lang="nl-BE" sz="2300" dirty="0"/>
              <a:t>: De begrote uitgaven (€16.740.190), werden voor 93,9% of </a:t>
            </a:r>
            <a:r>
              <a:rPr lang="nl-BE" sz="2300" b="1" dirty="0">
                <a:solidFill>
                  <a:schemeClr val="tx1"/>
                </a:solidFill>
              </a:rPr>
              <a:t>€ 15.724.615</a:t>
            </a:r>
            <a:r>
              <a:rPr lang="nl-BE" sz="2300" dirty="0"/>
              <a:t>, aangerekend (in kost genomen). </a:t>
            </a:r>
          </a:p>
          <a:p>
            <a:endParaRPr lang="nl-BE" dirty="0"/>
          </a:p>
          <a:p>
            <a:r>
              <a:rPr lang="nl-BE" sz="2200" dirty="0"/>
              <a:t>De grootste verschillen </a:t>
            </a:r>
            <a:r>
              <a:rPr lang="nl-BE" sz="2100" dirty="0"/>
              <a:t>(budget &lt;&gt; realisatie) </a:t>
            </a:r>
            <a:r>
              <a:rPr lang="nl-BE" sz="2200" dirty="0"/>
              <a:t>in de uitgaven komen door :   </a:t>
            </a:r>
          </a:p>
          <a:p>
            <a:pPr marL="800100" lvl="1" indent="-342900">
              <a:buFont typeface="Wingdings" panose="05000000000000000000" pitchFamily="2" charset="2"/>
              <a:buChar char="ü"/>
            </a:pPr>
            <a:r>
              <a:rPr lang="nl-BE" sz="2200" b="1" dirty="0">
                <a:solidFill>
                  <a:schemeClr val="tx1">
                    <a:lumMod val="50000"/>
                    <a:lumOff val="50000"/>
                  </a:schemeClr>
                </a:solidFill>
              </a:rPr>
              <a:t>Niet uitgegeven, wel gebudgetteerde goederen &amp; diensten:  </a:t>
            </a:r>
            <a:r>
              <a:rPr lang="nl-BE" sz="2200" dirty="0">
                <a:solidFill>
                  <a:schemeClr val="tx1">
                    <a:lumMod val="50000"/>
                    <a:lumOff val="50000"/>
                  </a:schemeClr>
                </a:solidFill>
              </a:rPr>
              <a:t>	</a:t>
            </a:r>
            <a:r>
              <a:rPr lang="nl-BE" sz="2200" b="1" dirty="0">
                <a:solidFill>
                  <a:schemeClr val="tx1"/>
                </a:solidFill>
              </a:rPr>
              <a:t>€       -501.668</a:t>
            </a:r>
          </a:p>
          <a:p>
            <a:pPr marL="800100" lvl="1" indent="-342900">
              <a:buFont typeface="Wingdings" panose="05000000000000000000" pitchFamily="2" charset="2"/>
              <a:buChar char="ü"/>
            </a:pPr>
            <a:r>
              <a:rPr lang="nl-BE" sz="2200" b="1" dirty="0">
                <a:solidFill>
                  <a:schemeClr val="tx1">
                    <a:lumMod val="50000"/>
                    <a:lumOff val="50000"/>
                  </a:schemeClr>
                </a:solidFill>
              </a:rPr>
              <a:t>Niet uitgegeven, wel gebudgetteerde personeelsuitgaven</a:t>
            </a:r>
            <a:r>
              <a:rPr lang="nl-BE" sz="2200" b="1" dirty="0">
                <a:solidFill>
                  <a:schemeClr val="tx1"/>
                </a:solidFill>
              </a:rPr>
              <a:t>		€       -362.144</a:t>
            </a:r>
          </a:p>
          <a:p>
            <a:pPr marL="800100" lvl="1" indent="-342900">
              <a:buFont typeface="Wingdings" panose="05000000000000000000" pitchFamily="2" charset="2"/>
              <a:buChar char="ü"/>
            </a:pPr>
            <a:r>
              <a:rPr lang="nl-BE" sz="2200" b="1" dirty="0">
                <a:solidFill>
                  <a:schemeClr val="tx1">
                    <a:lumMod val="50000"/>
                    <a:lumOff val="50000"/>
                  </a:schemeClr>
                </a:solidFill>
              </a:rPr>
              <a:t>Niet uitgegeven, wel gebudgetteerde </a:t>
            </a:r>
            <a:r>
              <a:rPr lang="nl-BE" sz="2200" b="1" dirty="0" err="1">
                <a:solidFill>
                  <a:schemeClr val="tx1">
                    <a:lumMod val="50000"/>
                    <a:lumOff val="50000"/>
                  </a:schemeClr>
                </a:solidFill>
              </a:rPr>
              <a:t>indiv.hulpverlening</a:t>
            </a:r>
            <a:r>
              <a:rPr lang="nl-BE" sz="2200" b="1" dirty="0">
                <a:solidFill>
                  <a:schemeClr val="tx1">
                    <a:lumMod val="50000"/>
                    <a:lumOff val="50000"/>
                  </a:schemeClr>
                </a:solidFill>
              </a:rPr>
              <a:t>		</a:t>
            </a:r>
            <a:r>
              <a:rPr lang="nl-BE" sz="2200" b="1" dirty="0">
                <a:solidFill>
                  <a:schemeClr val="tx1"/>
                </a:solidFill>
              </a:rPr>
              <a:t>€         -58.830</a:t>
            </a:r>
          </a:p>
          <a:p>
            <a:pPr marL="800100" lvl="1" indent="-342900">
              <a:buFont typeface="Wingdings" panose="05000000000000000000" pitchFamily="2" charset="2"/>
              <a:buChar char="ü"/>
            </a:pPr>
            <a:r>
              <a:rPr lang="nl-BE" sz="2200" b="1" dirty="0">
                <a:solidFill>
                  <a:schemeClr val="tx1">
                    <a:lumMod val="50000"/>
                    <a:lumOff val="50000"/>
                  </a:schemeClr>
                </a:solidFill>
              </a:rPr>
              <a:t>Niet uitgegeven, wel gebudgetteerde financiële uitgaven	</a:t>
            </a:r>
            <a:r>
              <a:rPr lang="nl-BE" sz="2200" b="1" dirty="0">
                <a:solidFill>
                  <a:schemeClr val="tx1"/>
                </a:solidFill>
              </a:rPr>
              <a:t>	€         -15.901</a:t>
            </a:r>
          </a:p>
          <a:p>
            <a:pPr marL="800100" lvl="1" indent="-342900">
              <a:buFont typeface="Wingdings" panose="05000000000000000000" pitchFamily="2" charset="2"/>
              <a:buChar char="ü"/>
            </a:pPr>
            <a:r>
              <a:rPr lang="nl-BE" sz="2200" b="1" dirty="0">
                <a:solidFill>
                  <a:schemeClr val="tx1">
                    <a:lumMod val="50000"/>
                    <a:lumOff val="50000"/>
                  </a:schemeClr>
                </a:solidFill>
              </a:rPr>
              <a:t>Niet uitgegeven, wel gebudgetteerde overige uitgaven		</a:t>
            </a:r>
            <a:r>
              <a:rPr lang="nl-BE" sz="2200" b="1" dirty="0">
                <a:solidFill>
                  <a:schemeClr val="tx1"/>
                </a:solidFill>
              </a:rPr>
              <a:t>€         -77.032</a:t>
            </a:r>
          </a:p>
          <a:p>
            <a:pPr marL="800100" lvl="1" indent="-342900">
              <a:buFont typeface="Wingdings" panose="05000000000000000000" pitchFamily="2" charset="2"/>
              <a:buChar char="ü"/>
            </a:pPr>
            <a:r>
              <a:rPr lang="nl-BE" sz="2300" b="1" dirty="0">
                <a:solidFill>
                  <a:srgbClr val="00B0F0"/>
                </a:solidFill>
              </a:rPr>
              <a:t>Niet uitgegeven, wel </a:t>
            </a:r>
            <a:r>
              <a:rPr lang="nl-BE" sz="2400" b="1" dirty="0">
                <a:solidFill>
                  <a:srgbClr val="00B0F0"/>
                </a:solidFill>
              </a:rPr>
              <a:t>gebudgetteerde</a:t>
            </a:r>
            <a:r>
              <a:rPr lang="nl-BE" sz="2300" b="1" dirty="0">
                <a:solidFill>
                  <a:srgbClr val="00B0F0"/>
                </a:solidFill>
              </a:rPr>
              <a:t> totale uitgaven 	€    -1.015.575</a:t>
            </a:r>
          </a:p>
          <a:p>
            <a:pPr marL="800100" lvl="1" indent="-342900">
              <a:buFont typeface="Wingdings" panose="05000000000000000000" pitchFamily="2" charset="2"/>
              <a:buChar char="ü"/>
            </a:pPr>
            <a:endParaRPr lang="nl-BE" sz="2200" b="1" dirty="0">
              <a:solidFill>
                <a:schemeClr val="tx1"/>
              </a:solidFill>
            </a:endParaRPr>
          </a:p>
        </p:txBody>
      </p:sp>
    </p:spTree>
    <p:extLst>
      <p:ext uri="{BB962C8B-B14F-4D97-AF65-F5344CB8AC3E}">
        <p14:creationId xmlns:p14="http://schemas.microsoft.com/office/powerpoint/2010/main" val="15187418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B4551F3-44FB-458F-9FBF-84FDBD94FE8B}"/>
              </a:ext>
            </a:extLst>
          </p:cNvPr>
          <p:cNvSpPr>
            <a:spLocks noGrp="1"/>
          </p:cNvSpPr>
          <p:nvPr>
            <p:ph type="title"/>
          </p:nvPr>
        </p:nvSpPr>
        <p:spPr>
          <a:xfrm>
            <a:off x="677335" y="578769"/>
            <a:ext cx="8596668" cy="741073"/>
          </a:xfrm>
        </p:spPr>
        <p:txBody>
          <a:bodyPr>
            <a:normAutofit/>
          </a:bodyPr>
          <a:lstStyle/>
          <a:p>
            <a:r>
              <a:rPr lang="nl-BE" sz="3600" dirty="0"/>
              <a:t>KERNCIJFERS JR 2024</a:t>
            </a:r>
          </a:p>
        </p:txBody>
      </p:sp>
      <p:sp>
        <p:nvSpPr>
          <p:cNvPr id="3" name="Tijdelijke aanduiding voor tekst 2">
            <a:extLst>
              <a:ext uri="{FF2B5EF4-FFF2-40B4-BE49-F238E27FC236}">
                <a16:creationId xmlns:a16="http://schemas.microsoft.com/office/drawing/2014/main" id="{CB7FBA6E-763D-4DB0-8B14-7C3AFB37D2B9}"/>
              </a:ext>
            </a:extLst>
          </p:cNvPr>
          <p:cNvSpPr>
            <a:spLocks noGrp="1"/>
          </p:cNvSpPr>
          <p:nvPr>
            <p:ph type="body" idx="1"/>
          </p:nvPr>
        </p:nvSpPr>
        <p:spPr>
          <a:xfrm>
            <a:off x="936128" y="1475117"/>
            <a:ext cx="8596668" cy="4536695"/>
          </a:xfrm>
        </p:spPr>
        <p:txBody>
          <a:bodyPr>
            <a:normAutofit/>
          </a:bodyPr>
          <a:lstStyle/>
          <a:p>
            <a:r>
              <a:rPr lang="nl-BE" sz="1800" b="1" u="sng" dirty="0">
                <a:solidFill>
                  <a:schemeClr val="tx1"/>
                </a:solidFill>
              </a:rPr>
              <a:t>EXPLOITATIE / WERKING (schema J2 &amp; T2)</a:t>
            </a:r>
            <a:endParaRPr lang="nl-BE" sz="1800" b="1" dirty="0">
              <a:solidFill>
                <a:schemeClr val="tx1"/>
              </a:solidFill>
            </a:endParaRPr>
          </a:p>
          <a:p>
            <a:r>
              <a:rPr lang="nl-BE" sz="1600" dirty="0">
                <a:solidFill>
                  <a:srgbClr val="00B050"/>
                </a:solidFill>
              </a:rPr>
              <a:t>2.   ONTVANGSTEN </a:t>
            </a:r>
            <a:r>
              <a:rPr lang="nl-BE" sz="1600" dirty="0"/>
              <a:t>: De begrote ontvangsten (€ 17.934.071), voor 99,5% of </a:t>
            </a:r>
            <a:r>
              <a:rPr lang="nl-BE" sz="1600" b="1" dirty="0">
                <a:solidFill>
                  <a:schemeClr val="tx1"/>
                </a:solidFill>
              </a:rPr>
              <a:t>€ 17.849.766 </a:t>
            </a:r>
            <a:r>
              <a:rPr lang="nl-BE" sz="1600" dirty="0"/>
              <a:t>ingevorderd (in opbrengst genomen). </a:t>
            </a:r>
          </a:p>
          <a:p>
            <a:endParaRPr lang="nl-BE" dirty="0"/>
          </a:p>
          <a:p>
            <a:r>
              <a:rPr lang="nl-BE" sz="1500" dirty="0"/>
              <a:t>De grootste verschillen (budget &lt;&gt; realisatie) in de ontvangsten komen door :  </a:t>
            </a:r>
            <a:r>
              <a:rPr lang="nl-BE" sz="1300" dirty="0"/>
              <a:t> </a:t>
            </a:r>
          </a:p>
          <a:p>
            <a:pPr marL="800100" lvl="1" indent="-342900">
              <a:buFont typeface="Wingdings" panose="05000000000000000000" pitchFamily="2" charset="2"/>
              <a:buChar char="ü"/>
            </a:pPr>
            <a:r>
              <a:rPr lang="nl-BE" sz="1500" b="1" dirty="0" err="1">
                <a:solidFill>
                  <a:schemeClr val="tx1">
                    <a:lumMod val="50000"/>
                    <a:lumOff val="50000"/>
                  </a:schemeClr>
                </a:solidFill>
              </a:rPr>
              <a:t>Meerontvangsten</a:t>
            </a:r>
            <a:r>
              <a:rPr lang="nl-BE" sz="1500" b="1" dirty="0">
                <a:solidFill>
                  <a:schemeClr val="tx1">
                    <a:lumMod val="50000"/>
                    <a:lumOff val="50000"/>
                  </a:schemeClr>
                </a:solidFill>
              </a:rPr>
              <a:t> uit onroerende voorheffing   </a:t>
            </a:r>
            <a:r>
              <a:rPr lang="nl-BE" sz="1500" dirty="0">
                <a:solidFill>
                  <a:schemeClr val="tx1">
                    <a:lumMod val="50000"/>
                    <a:lumOff val="50000"/>
                  </a:schemeClr>
                </a:solidFill>
              </a:rPr>
              <a:t>				</a:t>
            </a:r>
            <a:r>
              <a:rPr lang="nl-BE" sz="1500" b="1" dirty="0">
                <a:solidFill>
                  <a:schemeClr val="tx1"/>
                </a:solidFill>
              </a:rPr>
              <a:t>€      +187.762</a:t>
            </a:r>
          </a:p>
          <a:p>
            <a:pPr marL="800100" lvl="1" indent="-342900">
              <a:buFont typeface="Wingdings" panose="05000000000000000000" pitchFamily="2" charset="2"/>
              <a:buChar char="ü"/>
            </a:pPr>
            <a:r>
              <a:rPr lang="nl-BE" sz="1500" b="1" dirty="0" err="1">
                <a:solidFill>
                  <a:schemeClr val="tx1">
                    <a:lumMod val="50000"/>
                    <a:lumOff val="50000"/>
                  </a:schemeClr>
                </a:solidFill>
              </a:rPr>
              <a:t>Meerontvangsten</a:t>
            </a:r>
            <a:r>
              <a:rPr lang="nl-BE" sz="1500" b="1" dirty="0">
                <a:solidFill>
                  <a:schemeClr val="tx1">
                    <a:lumMod val="50000"/>
                    <a:lumOff val="50000"/>
                  </a:schemeClr>
                </a:solidFill>
              </a:rPr>
              <a:t> uit andere operationele </a:t>
            </a:r>
            <a:r>
              <a:rPr lang="nl-BE" sz="1500" b="1" dirty="0" err="1">
                <a:solidFill>
                  <a:schemeClr val="tx1">
                    <a:lumMod val="50000"/>
                    <a:lumOff val="50000"/>
                  </a:schemeClr>
                </a:solidFill>
              </a:rPr>
              <a:t>ontvansten</a:t>
            </a:r>
            <a:r>
              <a:rPr lang="nl-BE" sz="1500" b="1" dirty="0">
                <a:solidFill>
                  <a:schemeClr val="tx1">
                    <a:lumMod val="50000"/>
                    <a:lumOff val="50000"/>
                  </a:schemeClr>
                </a:solidFill>
              </a:rPr>
              <a:t>	</a:t>
            </a:r>
            <a:r>
              <a:rPr lang="nl-BE" sz="1500" b="1" dirty="0">
                <a:solidFill>
                  <a:schemeClr val="tx1"/>
                </a:solidFill>
              </a:rPr>
              <a:t>	€        +51.100</a:t>
            </a:r>
          </a:p>
          <a:p>
            <a:pPr marL="800100" lvl="1" indent="-342900">
              <a:buFont typeface="Wingdings" panose="05000000000000000000" pitchFamily="2" charset="2"/>
              <a:buChar char="ü"/>
            </a:pPr>
            <a:r>
              <a:rPr lang="nl-BE" sz="1500" b="1" dirty="0" err="1">
                <a:solidFill>
                  <a:schemeClr val="tx1">
                    <a:lumMod val="50000"/>
                    <a:lumOff val="50000"/>
                  </a:schemeClr>
                </a:solidFill>
              </a:rPr>
              <a:t>Meerontvangsten</a:t>
            </a:r>
            <a:r>
              <a:rPr lang="nl-BE" sz="1500" b="1" dirty="0">
                <a:solidFill>
                  <a:schemeClr val="tx1">
                    <a:lumMod val="50000"/>
                    <a:lumOff val="50000"/>
                  </a:schemeClr>
                </a:solidFill>
              </a:rPr>
              <a:t> uit financiële ontvangsten (dividend) 		</a:t>
            </a:r>
            <a:r>
              <a:rPr lang="nl-BE" sz="1500" b="1" dirty="0">
                <a:solidFill>
                  <a:schemeClr val="tx1"/>
                </a:solidFill>
              </a:rPr>
              <a:t>€        +50.784</a:t>
            </a:r>
          </a:p>
          <a:p>
            <a:pPr marL="800100" lvl="1" indent="-342900">
              <a:buFont typeface="Wingdings" panose="05000000000000000000" pitchFamily="2" charset="2"/>
              <a:buChar char="ü"/>
            </a:pPr>
            <a:r>
              <a:rPr lang="nl-BE" sz="1500" b="1" dirty="0">
                <a:solidFill>
                  <a:schemeClr val="tx1">
                    <a:lumMod val="50000"/>
                    <a:lumOff val="50000"/>
                  </a:schemeClr>
                </a:solidFill>
              </a:rPr>
              <a:t>Overige </a:t>
            </a:r>
            <a:r>
              <a:rPr lang="nl-BE" sz="1500" b="1" dirty="0" err="1">
                <a:solidFill>
                  <a:schemeClr val="tx1">
                    <a:lumMod val="50000"/>
                    <a:lumOff val="50000"/>
                  </a:schemeClr>
                </a:solidFill>
              </a:rPr>
              <a:t>meerontvangsten</a:t>
            </a:r>
            <a:r>
              <a:rPr lang="nl-BE" sz="1500" b="1" dirty="0">
                <a:solidFill>
                  <a:schemeClr val="tx1"/>
                </a:solidFill>
              </a:rPr>
              <a:t>								€	  +42.126</a:t>
            </a:r>
          </a:p>
          <a:p>
            <a:pPr marL="800100" lvl="1" indent="-342900">
              <a:buFont typeface="Wingdings" panose="05000000000000000000" pitchFamily="2" charset="2"/>
              <a:buChar char="ü"/>
            </a:pPr>
            <a:r>
              <a:rPr lang="nl-BE" sz="1500" b="1" dirty="0">
                <a:solidFill>
                  <a:schemeClr val="tx1">
                    <a:lumMod val="50000"/>
                    <a:lumOff val="50000"/>
                  </a:schemeClr>
                </a:solidFill>
              </a:rPr>
              <a:t>Minderontvangsten uit werkingssubsidies			</a:t>
            </a:r>
            <a:r>
              <a:rPr lang="nl-BE" sz="1500" b="1" dirty="0">
                <a:solidFill>
                  <a:schemeClr val="tx1"/>
                </a:solidFill>
              </a:rPr>
              <a:t>		€         -95.229</a:t>
            </a:r>
          </a:p>
          <a:p>
            <a:pPr marL="800100" lvl="1" indent="-342900">
              <a:buFont typeface="Wingdings" panose="05000000000000000000" pitchFamily="2" charset="2"/>
              <a:buChar char="ü"/>
            </a:pPr>
            <a:r>
              <a:rPr lang="nl-BE" sz="1500" b="1" dirty="0">
                <a:solidFill>
                  <a:schemeClr val="tx1">
                    <a:lumMod val="50000"/>
                    <a:lumOff val="50000"/>
                  </a:schemeClr>
                </a:solidFill>
              </a:rPr>
              <a:t>Minderontvangsten uit personenbelastingen		</a:t>
            </a:r>
            <a:r>
              <a:rPr lang="nl-BE" sz="1500" b="1" dirty="0">
                <a:solidFill>
                  <a:schemeClr val="tx1"/>
                </a:solidFill>
              </a:rPr>
              <a:t>		€       -371.632</a:t>
            </a:r>
          </a:p>
          <a:p>
            <a:pPr marL="800100" lvl="1" indent="-342900">
              <a:buFont typeface="Wingdings" panose="05000000000000000000" pitchFamily="2" charset="2"/>
              <a:buChar char="ü"/>
            </a:pPr>
            <a:r>
              <a:rPr lang="nl-BE" sz="1500" b="1" dirty="0">
                <a:solidFill>
                  <a:srgbClr val="00B0F0"/>
                </a:solidFill>
              </a:rPr>
              <a:t>Totaal niet gevorderde, wel gebudgetteerde ontvangsten 		€      -135.089</a:t>
            </a:r>
          </a:p>
          <a:p>
            <a:pPr marL="800100" lvl="1" indent="-342900">
              <a:buFont typeface="Wingdings" panose="05000000000000000000" pitchFamily="2" charset="2"/>
              <a:buChar char="ü"/>
            </a:pPr>
            <a:endParaRPr lang="nl-BE" sz="2600" b="1" dirty="0">
              <a:solidFill>
                <a:schemeClr val="tx1"/>
              </a:solidFill>
            </a:endParaRPr>
          </a:p>
          <a:p>
            <a:endParaRPr lang="nl-BE" dirty="0"/>
          </a:p>
        </p:txBody>
      </p:sp>
    </p:spTree>
    <p:extLst>
      <p:ext uri="{BB962C8B-B14F-4D97-AF65-F5344CB8AC3E}">
        <p14:creationId xmlns:p14="http://schemas.microsoft.com/office/powerpoint/2010/main" val="5764296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E98DF4-339B-1014-C044-670C7836873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DC8CD97-2CD0-8B81-E7A7-45366E230C31}"/>
              </a:ext>
            </a:extLst>
          </p:cNvPr>
          <p:cNvSpPr>
            <a:spLocks noGrp="1"/>
          </p:cNvSpPr>
          <p:nvPr>
            <p:ph type="title"/>
          </p:nvPr>
        </p:nvSpPr>
        <p:spPr>
          <a:xfrm>
            <a:off x="677335" y="578769"/>
            <a:ext cx="8596668" cy="741073"/>
          </a:xfrm>
        </p:spPr>
        <p:txBody>
          <a:bodyPr>
            <a:normAutofit/>
          </a:bodyPr>
          <a:lstStyle/>
          <a:p>
            <a:r>
              <a:rPr lang="nl-BE" sz="3600" dirty="0"/>
              <a:t>KERNCIJFERS JR 2024</a:t>
            </a:r>
          </a:p>
        </p:txBody>
      </p:sp>
      <p:sp>
        <p:nvSpPr>
          <p:cNvPr id="3" name="Tijdelijke aanduiding voor tekst 2">
            <a:extLst>
              <a:ext uri="{FF2B5EF4-FFF2-40B4-BE49-F238E27FC236}">
                <a16:creationId xmlns:a16="http://schemas.microsoft.com/office/drawing/2014/main" id="{5D1B7B68-ACBE-A847-AB9B-A0DDAC2868DB}"/>
              </a:ext>
            </a:extLst>
          </p:cNvPr>
          <p:cNvSpPr>
            <a:spLocks noGrp="1"/>
          </p:cNvSpPr>
          <p:nvPr>
            <p:ph type="body" idx="1"/>
          </p:nvPr>
        </p:nvSpPr>
        <p:spPr>
          <a:xfrm>
            <a:off x="936128" y="1475117"/>
            <a:ext cx="8596668" cy="4536695"/>
          </a:xfrm>
        </p:spPr>
        <p:txBody>
          <a:bodyPr>
            <a:normAutofit/>
          </a:bodyPr>
          <a:lstStyle/>
          <a:p>
            <a:r>
              <a:rPr lang="nl-BE" sz="1800" b="1" u="sng" dirty="0">
                <a:solidFill>
                  <a:schemeClr val="tx1"/>
                </a:solidFill>
              </a:rPr>
              <a:t>EXPLOITATIE / WERKING (schema J2 &amp; T2)</a:t>
            </a:r>
            <a:endParaRPr lang="nl-BE" sz="1800" b="1" dirty="0">
              <a:solidFill>
                <a:schemeClr val="tx1"/>
              </a:solidFill>
            </a:endParaRPr>
          </a:p>
          <a:p>
            <a:r>
              <a:rPr lang="nl-BE" sz="1800" dirty="0">
                <a:solidFill>
                  <a:schemeClr val="tx1"/>
                </a:solidFill>
              </a:rPr>
              <a:t>3.    RESULTAAT </a:t>
            </a:r>
            <a:r>
              <a:rPr lang="nl-BE" sz="1800" dirty="0"/>
              <a:t>: Het exploitatieresultaat komt neer op </a:t>
            </a:r>
            <a:r>
              <a:rPr lang="nl-BE" sz="1600" b="1" dirty="0">
                <a:solidFill>
                  <a:schemeClr val="tx1"/>
                </a:solidFill>
              </a:rPr>
              <a:t>€ + 2.125.151</a:t>
            </a:r>
            <a:r>
              <a:rPr lang="nl-BE" sz="1800" dirty="0"/>
              <a:t>, terwijl er een resultaat van € +1.193.881 was gebudgetteerd. </a:t>
            </a:r>
          </a:p>
          <a:p>
            <a:endParaRPr lang="nl-BE" dirty="0"/>
          </a:p>
          <a:p>
            <a:endParaRPr lang="nl-BE" dirty="0"/>
          </a:p>
        </p:txBody>
      </p:sp>
      <p:graphicFrame>
        <p:nvGraphicFramePr>
          <p:cNvPr id="4" name="Grafiek 3">
            <a:extLst>
              <a:ext uri="{FF2B5EF4-FFF2-40B4-BE49-F238E27FC236}">
                <a16:creationId xmlns:a16="http://schemas.microsoft.com/office/drawing/2014/main" id="{4BDFDF12-8882-6778-27D1-EA87B0AED980}"/>
              </a:ext>
            </a:extLst>
          </p:cNvPr>
          <p:cNvGraphicFramePr>
            <a:graphicFrameLocks/>
          </p:cNvGraphicFramePr>
          <p:nvPr>
            <p:extLst>
              <p:ext uri="{D42A27DB-BD31-4B8C-83A1-F6EECF244321}">
                <p14:modId xmlns:p14="http://schemas.microsoft.com/office/powerpoint/2010/main" val="2307549352"/>
              </p:ext>
            </p:extLst>
          </p:nvPr>
        </p:nvGraphicFramePr>
        <p:xfrm>
          <a:off x="1836820" y="2639683"/>
          <a:ext cx="5814809" cy="27432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158207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EE4D1-3D70-AB1D-4A1A-1802467E6C2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08F2F41-8E20-C1C6-6EB1-289EB08E29E3}"/>
              </a:ext>
            </a:extLst>
          </p:cNvPr>
          <p:cNvSpPr>
            <a:spLocks noGrp="1"/>
          </p:cNvSpPr>
          <p:nvPr>
            <p:ph type="title"/>
          </p:nvPr>
        </p:nvSpPr>
        <p:spPr>
          <a:xfrm>
            <a:off x="660082" y="397615"/>
            <a:ext cx="8596668" cy="766952"/>
          </a:xfrm>
        </p:spPr>
        <p:txBody>
          <a:bodyPr>
            <a:normAutofit/>
          </a:bodyPr>
          <a:lstStyle/>
          <a:p>
            <a:r>
              <a:rPr lang="nl-BE" sz="3600" dirty="0"/>
              <a:t>KERNCIJFERS JR 2024</a:t>
            </a:r>
          </a:p>
        </p:txBody>
      </p:sp>
      <p:sp>
        <p:nvSpPr>
          <p:cNvPr id="3" name="Tijdelijke aanduiding voor tekst 2">
            <a:extLst>
              <a:ext uri="{FF2B5EF4-FFF2-40B4-BE49-F238E27FC236}">
                <a16:creationId xmlns:a16="http://schemas.microsoft.com/office/drawing/2014/main" id="{F908DB1E-21EF-33F4-4AA0-99F01D39F1B8}"/>
              </a:ext>
            </a:extLst>
          </p:cNvPr>
          <p:cNvSpPr>
            <a:spLocks noGrp="1"/>
          </p:cNvSpPr>
          <p:nvPr>
            <p:ph type="body" idx="1"/>
          </p:nvPr>
        </p:nvSpPr>
        <p:spPr>
          <a:xfrm>
            <a:off x="996513" y="1526875"/>
            <a:ext cx="8596668" cy="4520242"/>
          </a:xfrm>
        </p:spPr>
        <p:txBody>
          <a:bodyPr>
            <a:normAutofit fontScale="70000" lnSpcReduction="20000"/>
          </a:bodyPr>
          <a:lstStyle/>
          <a:p>
            <a:r>
              <a:rPr lang="nl-BE" sz="2100" b="1" u="sng" dirty="0">
                <a:solidFill>
                  <a:schemeClr val="tx1"/>
                </a:solidFill>
              </a:rPr>
              <a:t>INVESTERINGEN (schema J2 &amp; T2)</a:t>
            </a:r>
            <a:endParaRPr lang="nl-BE" sz="2100" b="1" dirty="0">
              <a:solidFill>
                <a:schemeClr val="tx1"/>
              </a:solidFill>
            </a:endParaRPr>
          </a:p>
          <a:p>
            <a:r>
              <a:rPr lang="nl-BE" sz="2300" dirty="0">
                <a:solidFill>
                  <a:srgbClr val="FF0000"/>
                </a:solidFill>
              </a:rPr>
              <a:t>1.    UITGAVEN </a:t>
            </a:r>
            <a:r>
              <a:rPr lang="nl-BE" sz="2300" dirty="0"/>
              <a:t>: De begrote uitgaven (€ 8.552.232), werden voor 65,9% of </a:t>
            </a:r>
            <a:r>
              <a:rPr lang="nl-BE" sz="2300" b="1" dirty="0">
                <a:solidFill>
                  <a:schemeClr val="tx1"/>
                </a:solidFill>
              </a:rPr>
              <a:t>€ 5.635.258</a:t>
            </a:r>
            <a:r>
              <a:rPr lang="nl-BE" sz="2300" dirty="0"/>
              <a:t>, aangerekend (in kost genomen). </a:t>
            </a:r>
          </a:p>
          <a:p>
            <a:endParaRPr lang="nl-BE" dirty="0"/>
          </a:p>
          <a:p>
            <a:r>
              <a:rPr lang="nl-BE" sz="2200" dirty="0"/>
              <a:t>De grootste investeringsuitgaven waren:   </a:t>
            </a:r>
          </a:p>
          <a:p>
            <a:pPr marL="800100" lvl="1" indent="-342900">
              <a:buFont typeface="Wingdings" panose="05000000000000000000" pitchFamily="2" charset="2"/>
              <a:buChar char="ü"/>
            </a:pPr>
            <a:r>
              <a:rPr lang="nl-BE" sz="2200" b="1" dirty="0">
                <a:solidFill>
                  <a:schemeClr val="tx1">
                    <a:lumMod val="50000"/>
                    <a:lumOff val="50000"/>
                  </a:schemeClr>
                </a:solidFill>
              </a:rPr>
              <a:t>ACT-260 : bouw voetbalkantine				  		</a:t>
            </a:r>
            <a:r>
              <a:rPr lang="nl-BE" sz="2200" b="1" dirty="0">
                <a:solidFill>
                  <a:schemeClr val="tx1"/>
                </a:solidFill>
              </a:rPr>
              <a:t>€       2.038.294</a:t>
            </a:r>
          </a:p>
          <a:p>
            <a:pPr marL="800100" lvl="1" indent="-342900">
              <a:buFont typeface="Wingdings" panose="05000000000000000000" pitchFamily="2" charset="2"/>
              <a:buChar char="ü"/>
            </a:pPr>
            <a:r>
              <a:rPr lang="nl-BE" sz="2200" b="1" dirty="0">
                <a:solidFill>
                  <a:schemeClr val="tx1">
                    <a:lumMod val="50000"/>
                    <a:lumOff val="50000"/>
                  </a:schemeClr>
                </a:solidFill>
              </a:rPr>
              <a:t>ACT-50 : Riolering &amp; wegenwerken Rommersom  </a:t>
            </a:r>
            <a:r>
              <a:rPr lang="nl-BE" sz="2200" b="1" dirty="0">
                <a:solidFill>
                  <a:schemeClr val="tx1"/>
                </a:solidFill>
              </a:rPr>
              <a:t>		€       1.052.216</a:t>
            </a:r>
          </a:p>
          <a:p>
            <a:pPr marL="800100" lvl="1" indent="-342900">
              <a:buFont typeface="Wingdings" panose="05000000000000000000" pitchFamily="2" charset="2"/>
              <a:buChar char="ü"/>
            </a:pPr>
            <a:r>
              <a:rPr lang="nl-BE" sz="2200" b="1" dirty="0">
                <a:solidFill>
                  <a:schemeClr val="tx1">
                    <a:lumMod val="50000"/>
                    <a:lumOff val="50000"/>
                  </a:schemeClr>
                </a:solidFill>
              </a:rPr>
              <a:t>ACT-158 : Renovatie infrastructuur GBS 	   			</a:t>
            </a:r>
            <a:r>
              <a:rPr lang="nl-BE" sz="2200" b="1" dirty="0">
                <a:solidFill>
                  <a:schemeClr val="tx1"/>
                </a:solidFill>
              </a:rPr>
              <a:t>€           473.804</a:t>
            </a:r>
          </a:p>
          <a:p>
            <a:pPr marL="800100" lvl="1" indent="-342900">
              <a:buFont typeface="Wingdings" panose="05000000000000000000" pitchFamily="2" charset="2"/>
              <a:buChar char="ü"/>
            </a:pPr>
            <a:r>
              <a:rPr lang="nl-BE" sz="2200" b="1" dirty="0">
                <a:solidFill>
                  <a:schemeClr val="tx1">
                    <a:lumMod val="50000"/>
                    <a:lumOff val="50000"/>
                  </a:schemeClr>
                </a:solidFill>
              </a:rPr>
              <a:t>ACT-48 : Riolering &amp; wegenwerken Hoksem	  </a:t>
            </a:r>
            <a:r>
              <a:rPr lang="nl-BE" sz="2200" b="1" dirty="0">
                <a:solidFill>
                  <a:schemeClr val="tx1"/>
                </a:solidFill>
              </a:rPr>
              <a:t>		€           368.773</a:t>
            </a:r>
          </a:p>
          <a:p>
            <a:pPr marL="800100" lvl="1" indent="-342900">
              <a:buFont typeface="Wingdings" panose="05000000000000000000" pitchFamily="2" charset="2"/>
              <a:buChar char="ü"/>
            </a:pPr>
            <a:r>
              <a:rPr lang="nl-BE" sz="2200" b="1" dirty="0">
                <a:solidFill>
                  <a:schemeClr val="tx1">
                    <a:lumMod val="50000"/>
                    <a:lumOff val="50000"/>
                  </a:schemeClr>
                </a:solidFill>
              </a:rPr>
              <a:t>ACT-76 : Vernieuwing serverinfrastructuur	  </a:t>
            </a:r>
            <a:r>
              <a:rPr lang="nl-BE" sz="2200" b="1" dirty="0">
                <a:solidFill>
                  <a:schemeClr val="tx1"/>
                </a:solidFill>
              </a:rPr>
              <a:t>		€           345.471</a:t>
            </a:r>
          </a:p>
          <a:p>
            <a:pPr marL="800100" lvl="1" indent="-342900">
              <a:buFont typeface="Wingdings" panose="05000000000000000000" pitchFamily="2" charset="2"/>
              <a:buChar char="ü"/>
            </a:pPr>
            <a:r>
              <a:rPr lang="nl-BE" sz="2200" b="1" dirty="0">
                <a:solidFill>
                  <a:schemeClr val="tx1">
                    <a:lumMod val="50000"/>
                    <a:lumOff val="50000"/>
                  </a:schemeClr>
                </a:solidFill>
              </a:rPr>
              <a:t>ACT-13 : </a:t>
            </a:r>
            <a:r>
              <a:rPr lang="nl-BE" sz="2200" b="1" dirty="0" err="1">
                <a:solidFill>
                  <a:schemeClr val="tx1">
                    <a:lumMod val="50000"/>
                    <a:lumOff val="50000"/>
                  </a:schemeClr>
                </a:solidFill>
              </a:rPr>
              <a:t>Verledding</a:t>
            </a:r>
            <a:r>
              <a:rPr lang="nl-BE" sz="2200" b="1" dirty="0">
                <a:solidFill>
                  <a:schemeClr val="tx1">
                    <a:lumMod val="50000"/>
                    <a:lumOff val="50000"/>
                  </a:schemeClr>
                </a:solidFill>
              </a:rPr>
              <a:t> openbare verlichting		  </a:t>
            </a:r>
            <a:r>
              <a:rPr lang="nl-BE" sz="2200" b="1" dirty="0">
                <a:solidFill>
                  <a:schemeClr val="tx1"/>
                </a:solidFill>
              </a:rPr>
              <a:t>		€           297.826 </a:t>
            </a:r>
          </a:p>
          <a:p>
            <a:pPr marL="800100" lvl="1" indent="-342900">
              <a:buFont typeface="Wingdings" panose="05000000000000000000" pitchFamily="2" charset="2"/>
              <a:buChar char="ü"/>
            </a:pPr>
            <a:r>
              <a:rPr lang="nl-BE" sz="2200" b="1" dirty="0">
                <a:solidFill>
                  <a:schemeClr val="tx1">
                    <a:lumMod val="50000"/>
                    <a:lumOff val="50000"/>
                  </a:schemeClr>
                </a:solidFill>
              </a:rPr>
              <a:t>ACT-277/278 : brand &amp; heropbouw sporthal</a:t>
            </a:r>
            <a:r>
              <a:rPr lang="nl-BE" sz="2200" b="1" dirty="0">
                <a:solidFill>
                  <a:schemeClr val="tx1"/>
                </a:solidFill>
              </a:rPr>
              <a:t>			€	     246.353</a:t>
            </a:r>
          </a:p>
          <a:p>
            <a:pPr marL="800100" lvl="1" indent="-342900">
              <a:buFont typeface="Wingdings" panose="05000000000000000000" pitchFamily="2" charset="2"/>
              <a:buChar char="ü"/>
            </a:pPr>
            <a:r>
              <a:rPr lang="nl-BE" sz="2200" b="1" dirty="0">
                <a:solidFill>
                  <a:schemeClr val="tx1">
                    <a:lumMod val="50000"/>
                    <a:lumOff val="50000"/>
                  </a:schemeClr>
                </a:solidFill>
              </a:rPr>
              <a:t>ACT-56 : asfalteringswerken </a:t>
            </a:r>
            <a:r>
              <a:rPr lang="nl-BE" sz="2200" b="1" dirty="0" err="1">
                <a:solidFill>
                  <a:schemeClr val="tx1">
                    <a:lumMod val="50000"/>
                    <a:lumOff val="50000"/>
                  </a:schemeClr>
                </a:solidFill>
              </a:rPr>
              <a:t>div.straten</a:t>
            </a:r>
            <a:r>
              <a:rPr lang="nl-BE" sz="2200" b="1" dirty="0">
                <a:solidFill>
                  <a:schemeClr val="tx1">
                    <a:lumMod val="50000"/>
                    <a:lumOff val="50000"/>
                  </a:schemeClr>
                </a:solidFill>
              </a:rPr>
              <a:t>				</a:t>
            </a:r>
            <a:r>
              <a:rPr lang="nl-BE" sz="2200" b="1" dirty="0">
                <a:solidFill>
                  <a:schemeClr val="tx1"/>
                </a:solidFill>
              </a:rPr>
              <a:t>€	     176.257</a:t>
            </a:r>
          </a:p>
          <a:p>
            <a:pPr marL="800100" lvl="1" indent="-342900">
              <a:buFont typeface="Wingdings" panose="05000000000000000000" pitchFamily="2" charset="2"/>
              <a:buChar char="ü"/>
            </a:pPr>
            <a:r>
              <a:rPr lang="nl-BE" sz="2200" b="1" dirty="0">
                <a:solidFill>
                  <a:schemeClr val="tx1">
                    <a:lumMod val="50000"/>
                    <a:lumOff val="50000"/>
                  </a:schemeClr>
                </a:solidFill>
              </a:rPr>
              <a:t>ACT-257 : aankoop grond Outgaarden				</a:t>
            </a:r>
            <a:r>
              <a:rPr lang="nl-BE" sz="2200" b="1" dirty="0">
                <a:solidFill>
                  <a:schemeClr val="tx1"/>
                </a:solidFill>
              </a:rPr>
              <a:t>€	     100.000</a:t>
            </a:r>
          </a:p>
          <a:p>
            <a:pPr marL="800100" lvl="1" indent="-342900">
              <a:buFont typeface="Wingdings" panose="05000000000000000000" pitchFamily="2" charset="2"/>
              <a:buChar char="ü"/>
            </a:pPr>
            <a:r>
              <a:rPr lang="nl-BE" sz="2200" b="1" dirty="0">
                <a:solidFill>
                  <a:schemeClr val="tx1">
                    <a:lumMod val="50000"/>
                    <a:lumOff val="50000"/>
                  </a:schemeClr>
                </a:solidFill>
              </a:rPr>
              <a:t>ACT-div : investering in kerkpatrimonium				</a:t>
            </a:r>
            <a:r>
              <a:rPr lang="nl-BE" sz="2200" b="1" dirty="0">
                <a:solidFill>
                  <a:schemeClr val="tx1"/>
                </a:solidFill>
              </a:rPr>
              <a:t>€	       80.349</a:t>
            </a:r>
          </a:p>
          <a:p>
            <a:pPr marL="800100" lvl="1" indent="-342900">
              <a:buFont typeface="Wingdings" panose="05000000000000000000" pitchFamily="2" charset="2"/>
              <a:buChar char="ü"/>
            </a:pPr>
            <a:endParaRPr lang="nl-BE" sz="2200" b="1" dirty="0">
              <a:solidFill>
                <a:schemeClr val="tx1"/>
              </a:solidFill>
            </a:endParaRPr>
          </a:p>
        </p:txBody>
      </p:sp>
    </p:spTree>
    <p:extLst>
      <p:ext uri="{BB962C8B-B14F-4D97-AF65-F5344CB8AC3E}">
        <p14:creationId xmlns:p14="http://schemas.microsoft.com/office/powerpoint/2010/main" val="12556082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19D90-1ED0-FFE5-F18D-9CC1A9F0F40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911012C-BD88-2AA6-A91D-9E7FE61F48A9}"/>
              </a:ext>
            </a:extLst>
          </p:cNvPr>
          <p:cNvSpPr>
            <a:spLocks noGrp="1"/>
          </p:cNvSpPr>
          <p:nvPr>
            <p:ph type="title"/>
          </p:nvPr>
        </p:nvSpPr>
        <p:spPr>
          <a:xfrm>
            <a:off x="660082" y="397615"/>
            <a:ext cx="8596668" cy="766952"/>
          </a:xfrm>
        </p:spPr>
        <p:txBody>
          <a:bodyPr>
            <a:normAutofit/>
          </a:bodyPr>
          <a:lstStyle/>
          <a:p>
            <a:r>
              <a:rPr lang="nl-BE" sz="3600" dirty="0"/>
              <a:t>KERNCIJFERS JR 2024</a:t>
            </a:r>
          </a:p>
        </p:txBody>
      </p:sp>
      <p:sp>
        <p:nvSpPr>
          <p:cNvPr id="3" name="Tijdelijke aanduiding voor tekst 2">
            <a:extLst>
              <a:ext uri="{FF2B5EF4-FFF2-40B4-BE49-F238E27FC236}">
                <a16:creationId xmlns:a16="http://schemas.microsoft.com/office/drawing/2014/main" id="{B0426107-8012-8798-1FE8-EF0A51EC2FB9}"/>
              </a:ext>
            </a:extLst>
          </p:cNvPr>
          <p:cNvSpPr>
            <a:spLocks noGrp="1"/>
          </p:cNvSpPr>
          <p:nvPr>
            <p:ph type="body" idx="1"/>
          </p:nvPr>
        </p:nvSpPr>
        <p:spPr>
          <a:xfrm>
            <a:off x="996513" y="1526875"/>
            <a:ext cx="8596668" cy="4520242"/>
          </a:xfrm>
        </p:spPr>
        <p:txBody>
          <a:bodyPr>
            <a:normAutofit/>
          </a:bodyPr>
          <a:lstStyle/>
          <a:p>
            <a:r>
              <a:rPr lang="nl-BE" sz="2100" b="1" u="sng" dirty="0">
                <a:solidFill>
                  <a:schemeClr val="tx1"/>
                </a:solidFill>
              </a:rPr>
              <a:t>INVESTERINGEN (schema J2 &amp; T2)</a:t>
            </a:r>
            <a:endParaRPr lang="nl-BE" sz="2100" b="1" dirty="0">
              <a:solidFill>
                <a:schemeClr val="tx1"/>
              </a:solidFill>
            </a:endParaRPr>
          </a:p>
          <a:p>
            <a:r>
              <a:rPr lang="nl-BE" sz="1600" dirty="0">
                <a:solidFill>
                  <a:srgbClr val="FF0000"/>
                </a:solidFill>
              </a:rPr>
              <a:t>2.    ONTVANGSTEN </a:t>
            </a:r>
            <a:r>
              <a:rPr lang="nl-BE" sz="1600" dirty="0"/>
              <a:t>: De begrote ontvangsten (€ 1.704.021), werden voor 26,5% of </a:t>
            </a:r>
            <a:r>
              <a:rPr lang="nl-BE" sz="1600" b="1" dirty="0">
                <a:solidFill>
                  <a:schemeClr val="tx1"/>
                </a:solidFill>
              </a:rPr>
              <a:t>€ 451.599</a:t>
            </a:r>
            <a:r>
              <a:rPr lang="nl-BE" sz="1600" dirty="0"/>
              <a:t>, ingevorderd (in opbrengst genomen). </a:t>
            </a:r>
          </a:p>
          <a:p>
            <a:endParaRPr lang="nl-BE" dirty="0"/>
          </a:p>
          <a:p>
            <a:r>
              <a:rPr lang="nl-BE" sz="1500" dirty="0"/>
              <a:t>De grootste investeringsontvangsten waren:   </a:t>
            </a:r>
          </a:p>
          <a:p>
            <a:pPr marL="800100" lvl="1" indent="-342900">
              <a:buFont typeface="Wingdings" panose="05000000000000000000" pitchFamily="2" charset="2"/>
              <a:buChar char="ü"/>
            </a:pPr>
            <a:r>
              <a:rPr lang="nl-BE" sz="1500" b="1" dirty="0">
                <a:solidFill>
                  <a:schemeClr val="tx1">
                    <a:lumMod val="50000"/>
                    <a:lumOff val="50000"/>
                  </a:schemeClr>
                </a:solidFill>
              </a:rPr>
              <a:t>ACT-158 : Renovatie infrastructuur GBS 	   			</a:t>
            </a:r>
            <a:r>
              <a:rPr lang="nl-BE" sz="1500" b="1" dirty="0">
                <a:solidFill>
                  <a:schemeClr val="tx1"/>
                </a:solidFill>
              </a:rPr>
              <a:t>€           285.716</a:t>
            </a:r>
          </a:p>
          <a:p>
            <a:pPr marL="800100" lvl="1" indent="-342900">
              <a:buFont typeface="Wingdings" panose="05000000000000000000" pitchFamily="2" charset="2"/>
              <a:buChar char="ü"/>
            </a:pPr>
            <a:r>
              <a:rPr lang="nl-BE" sz="1500" b="1" dirty="0">
                <a:solidFill>
                  <a:schemeClr val="tx1">
                    <a:lumMod val="50000"/>
                    <a:lumOff val="50000"/>
                  </a:schemeClr>
                </a:solidFill>
              </a:rPr>
              <a:t>ACT-74 : Plattelandsfonds 					  </a:t>
            </a:r>
            <a:r>
              <a:rPr lang="nl-BE" sz="1500" b="1" dirty="0">
                <a:solidFill>
                  <a:schemeClr val="tx1"/>
                </a:solidFill>
              </a:rPr>
              <a:t>		€           143.348</a:t>
            </a:r>
          </a:p>
          <a:p>
            <a:pPr marL="800100" lvl="1" indent="-342900">
              <a:buFont typeface="Wingdings" panose="05000000000000000000" pitchFamily="2" charset="2"/>
              <a:buChar char="ü"/>
            </a:pPr>
            <a:r>
              <a:rPr lang="nl-BE" sz="1500" b="1" dirty="0">
                <a:solidFill>
                  <a:schemeClr val="tx1">
                    <a:lumMod val="50000"/>
                    <a:lumOff val="50000"/>
                  </a:schemeClr>
                </a:solidFill>
              </a:rPr>
              <a:t>ACT-13 : </a:t>
            </a:r>
            <a:r>
              <a:rPr lang="nl-BE" sz="1500" b="1" dirty="0" err="1">
                <a:solidFill>
                  <a:schemeClr val="tx1">
                    <a:lumMod val="50000"/>
                    <a:lumOff val="50000"/>
                  </a:schemeClr>
                </a:solidFill>
              </a:rPr>
              <a:t>Verledding</a:t>
            </a:r>
            <a:r>
              <a:rPr lang="nl-BE" sz="1500" b="1" dirty="0">
                <a:solidFill>
                  <a:schemeClr val="tx1">
                    <a:lumMod val="50000"/>
                    <a:lumOff val="50000"/>
                  </a:schemeClr>
                </a:solidFill>
              </a:rPr>
              <a:t> openbare verlichting		  </a:t>
            </a:r>
            <a:r>
              <a:rPr lang="nl-BE" sz="1500" b="1" dirty="0">
                <a:solidFill>
                  <a:schemeClr val="tx1"/>
                </a:solidFill>
              </a:rPr>
              <a:t>		€             18.614 </a:t>
            </a:r>
          </a:p>
          <a:p>
            <a:pPr marL="800100" lvl="1" indent="-342900">
              <a:buFont typeface="Wingdings" panose="05000000000000000000" pitchFamily="2" charset="2"/>
              <a:buChar char="ü"/>
            </a:pPr>
            <a:endParaRPr lang="nl-BE" sz="2200" b="1" dirty="0">
              <a:solidFill>
                <a:schemeClr val="tx1"/>
              </a:solidFill>
            </a:endParaRPr>
          </a:p>
        </p:txBody>
      </p:sp>
    </p:spTree>
    <p:extLst>
      <p:ext uri="{BB962C8B-B14F-4D97-AF65-F5344CB8AC3E}">
        <p14:creationId xmlns:p14="http://schemas.microsoft.com/office/powerpoint/2010/main" val="4910105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D1FE11-8D22-516F-39D2-5596D4D8591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04FF002-8E62-0318-30F1-F1C5C6C504D5}"/>
              </a:ext>
            </a:extLst>
          </p:cNvPr>
          <p:cNvSpPr>
            <a:spLocks noGrp="1"/>
          </p:cNvSpPr>
          <p:nvPr>
            <p:ph type="title"/>
          </p:nvPr>
        </p:nvSpPr>
        <p:spPr>
          <a:xfrm>
            <a:off x="677335" y="578769"/>
            <a:ext cx="8596668" cy="741073"/>
          </a:xfrm>
        </p:spPr>
        <p:txBody>
          <a:bodyPr>
            <a:normAutofit/>
          </a:bodyPr>
          <a:lstStyle/>
          <a:p>
            <a:r>
              <a:rPr lang="nl-BE" sz="3600" dirty="0"/>
              <a:t>KERNCIJFERS JR 2024</a:t>
            </a:r>
          </a:p>
        </p:txBody>
      </p:sp>
      <p:sp>
        <p:nvSpPr>
          <p:cNvPr id="3" name="Tijdelijke aanduiding voor tekst 2">
            <a:extLst>
              <a:ext uri="{FF2B5EF4-FFF2-40B4-BE49-F238E27FC236}">
                <a16:creationId xmlns:a16="http://schemas.microsoft.com/office/drawing/2014/main" id="{933D930A-2117-5F1A-1701-2B84E7C8D6E5}"/>
              </a:ext>
            </a:extLst>
          </p:cNvPr>
          <p:cNvSpPr>
            <a:spLocks noGrp="1"/>
          </p:cNvSpPr>
          <p:nvPr>
            <p:ph type="body" idx="1"/>
          </p:nvPr>
        </p:nvSpPr>
        <p:spPr>
          <a:xfrm>
            <a:off x="936128" y="1475117"/>
            <a:ext cx="8596668" cy="4536695"/>
          </a:xfrm>
        </p:spPr>
        <p:txBody>
          <a:bodyPr>
            <a:normAutofit/>
          </a:bodyPr>
          <a:lstStyle/>
          <a:p>
            <a:r>
              <a:rPr lang="nl-BE" sz="1800" b="1" u="sng" dirty="0">
                <a:solidFill>
                  <a:schemeClr val="tx1"/>
                </a:solidFill>
              </a:rPr>
              <a:t>INVESTERINGEN (schema J2 &amp; T2)</a:t>
            </a:r>
            <a:endParaRPr lang="nl-BE" sz="1800" b="1" dirty="0">
              <a:solidFill>
                <a:schemeClr val="tx1"/>
              </a:solidFill>
            </a:endParaRPr>
          </a:p>
          <a:p>
            <a:r>
              <a:rPr lang="nl-BE" sz="1800" dirty="0">
                <a:solidFill>
                  <a:schemeClr val="tx1"/>
                </a:solidFill>
              </a:rPr>
              <a:t>3.    RESULTAAT </a:t>
            </a:r>
            <a:r>
              <a:rPr lang="nl-BE" sz="1800" dirty="0"/>
              <a:t>: Het investeringsresultaat komt neer op </a:t>
            </a:r>
            <a:r>
              <a:rPr lang="nl-BE" sz="1600" b="1" dirty="0">
                <a:solidFill>
                  <a:schemeClr val="tx1"/>
                </a:solidFill>
              </a:rPr>
              <a:t>€ - 5.183.659</a:t>
            </a:r>
            <a:r>
              <a:rPr lang="nl-BE" sz="1800" dirty="0"/>
              <a:t>, terwijl er een resultaat van € -6.848.212 was gebudgetteerd. </a:t>
            </a:r>
          </a:p>
          <a:p>
            <a:endParaRPr lang="nl-BE" dirty="0"/>
          </a:p>
          <a:p>
            <a:endParaRPr lang="nl-BE" dirty="0"/>
          </a:p>
        </p:txBody>
      </p:sp>
      <p:graphicFrame>
        <p:nvGraphicFramePr>
          <p:cNvPr id="6" name="Grafiek 5">
            <a:extLst>
              <a:ext uri="{FF2B5EF4-FFF2-40B4-BE49-F238E27FC236}">
                <a16:creationId xmlns:a16="http://schemas.microsoft.com/office/drawing/2014/main" id="{5E4AF1D1-AA7D-669A-82D1-E3AACEDFF27A}"/>
              </a:ext>
            </a:extLst>
          </p:cNvPr>
          <p:cNvGraphicFramePr>
            <a:graphicFrameLocks/>
          </p:cNvGraphicFramePr>
          <p:nvPr>
            <p:extLst>
              <p:ext uri="{D42A27DB-BD31-4B8C-83A1-F6EECF244321}">
                <p14:modId xmlns:p14="http://schemas.microsoft.com/office/powerpoint/2010/main" val="731565345"/>
              </p:ext>
            </p:extLst>
          </p:nvPr>
        </p:nvGraphicFramePr>
        <p:xfrm>
          <a:off x="1317056" y="2639682"/>
          <a:ext cx="6787415" cy="324135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781835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C6072A-2C8B-C003-CB3C-919B86BC78C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75360C3-E39D-B9FB-6A19-543EC2AABEC5}"/>
              </a:ext>
            </a:extLst>
          </p:cNvPr>
          <p:cNvSpPr>
            <a:spLocks noGrp="1"/>
          </p:cNvSpPr>
          <p:nvPr>
            <p:ph type="title"/>
          </p:nvPr>
        </p:nvSpPr>
        <p:spPr>
          <a:xfrm>
            <a:off x="660082" y="397615"/>
            <a:ext cx="8596668" cy="766952"/>
          </a:xfrm>
        </p:spPr>
        <p:txBody>
          <a:bodyPr>
            <a:normAutofit/>
          </a:bodyPr>
          <a:lstStyle/>
          <a:p>
            <a:r>
              <a:rPr lang="nl-BE" sz="3600" dirty="0"/>
              <a:t>KERNCIJFERS JR 2024</a:t>
            </a:r>
          </a:p>
        </p:txBody>
      </p:sp>
      <p:sp>
        <p:nvSpPr>
          <p:cNvPr id="3" name="Tijdelijke aanduiding voor tekst 2">
            <a:extLst>
              <a:ext uri="{FF2B5EF4-FFF2-40B4-BE49-F238E27FC236}">
                <a16:creationId xmlns:a16="http://schemas.microsoft.com/office/drawing/2014/main" id="{5F2511CF-AF97-CB7D-9A10-29B139B549A8}"/>
              </a:ext>
            </a:extLst>
          </p:cNvPr>
          <p:cNvSpPr>
            <a:spLocks noGrp="1"/>
          </p:cNvSpPr>
          <p:nvPr>
            <p:ph type="body" idx="1"/>
          </p:nvPr>
        </p:nvSpPr>
        <p:spPr>
          <a:xfrm>
            <a:off x="996513" y="1526875"/>
            <a:ext cx="8596668" cy="4520242"/>
          </a:xfrm>
        </p:spPr>
        <p:txBody>
          <a:bodyPr>
            <a:normAutofit/>
          </a:bodyPr>
          <a:lstStyle/>
          <a:p>
            <a:r>
              <a:rPr lang="nl-BE" sz="2100" b="1" u="sng" dirty="0">
                <a:solidFill>
                  <a:schemeClr val="tx1"/>
                </a:solidFill>
              </a:rPr>
              <a:t>FINANCIERINGEN (schema J2 &amp; T2)</a:t>
            </a:r>
            <a:endParaRPr lang="nl-BE" sz="2100" b="1" dirty="0">
              <a:solidFill>
                <a:schemeClr val="tx1"/>
              </a:solidFill>
            </a:endParaRPr>
          </a:p>
          <a:p>
            <a:r>
              <a:rPr lang="nl-BE" sz="1800" dirty="0">
                <a:solidFill>
                  <a:srgbClr val="FF0000"/>
                </a:solidFill>
              </a:rPr>
              <a:t>1.    UITGAVEN </a:t>
            </a:r>
            <a:r>
              <a:rPr lang="nl-BE" sz="1800" dirty="0"/>
              <a:t>: De begrote uitgaven (€ 889.722), werden voor 115,0% of </a:t>
            </a:r>
            <a:r>
              <a:rPr lang="nl-BE" sz="1800" b="1" dirty="0">
                <a:solidFill>
                  <a:schemeClr val="tx1"/>
                </a:solidFill>
              </a:rPr>
              <a:t>€ 1.023.508</a:t>
            </a:r>
            <a:r>
              <a:rPr lang="nl-BE" sz="1800" dirty="0"/>
              <a:t>, aangerekend (in kost genomen). </a:t>
            </a:r>
          </a:p>
          <a:p>
            <a:r>
              <a:rPr lang="nl-BE" sz="1600" dirty="0"/>
              <a:t>De overschrijding is te wijten aan extra financieringsuitgaven </a:t>
            </a:r>
            <a:r>
              <a:rPr lang="nl-BE" sz="1600" dirty="0" err="1"/>
              <a:t>ikv</a:t>
            </a:r>
            <a:r>
              <a:rPr lang="nl-BE" sz="1600" dirty="0"/>
              <a:t> de subsidieretentie 2024 die zowel langs uitgaven – als langs ontvangstenzijde terugkomt. </a:t>
            </a:r>
          </a:p>
          <a:p>
            <a:r>
              <a:rPr lang="nl-BE" sz="1600" dirty="0"/>
              <a:t>Volgende terugbetalingen &amp; terbeschikkingstellingen van kapitaal zijn in 2024 gebeurd:   </a:t>
            </a:r>
          </a:p>
          <a:p>
            <a:pPr marL="800100" lvl="1" indent="-342900">
              <a:buFont typeface="Wingdings" panose="05000000000000000000" pitchFamily="2" charset="2"/>
              <a:buChar char="ü"/>
            </a:pPr>
            <a:r>
              <a:rPr lang="nl-BE" sz="1500" b="1" dirty="0">
                <a:solidFill>
                  <a:schemeClr val="tx1">
                    <a:lumMod val="50000"/>
                    <a:lumOff val="50000"/>
                  </a:schemeClr>
                </a:solidFill>
              </a:rPr>
              <a:t>Belfius bank							</a:t>
            </a:r>
            <a:r>
              <a:rPr lang="nl-BE" sz="1500" b="1" dirty="0">
                <a:solidFill>
                  <a:schemeClr val="tx1"/>
                </a:solidFill>
              </a:rPr>
              <a:t>		€ 573.294</a:t>
            </a:r>
          </a:p>
          <a:p>
            <a:pPr marL="800100" lvl="1" indent="-342900">
              <a:buFont typeface="Wingdings" panose="05000000000000000000" pitchFamily="2" charset="2"/>
              <a:buChar char="ü"/>
            </a:pPr>
            <a:r>
              <a:rPr lang="nl-BE" sz="1500" b="1" dirty="0">
                <a:solidFill>
                  <a:schemeClr val="tx1">
                    <a:lumMod val="50000"/>
                    <a:lumOff val="50000"/>
                  </a:schemeClr>
                </a:solidFill>
              </a:rPr>
              <a:t>KBC Bank 										</a:t>
            </a:r>
            <a:r>
              <a:rPr lang="nl-BE" sz="1500" b="1" dirty="0">
                <a:solidFill>
                  <a:schemeClr val="tx1"/>
                </a:solidFill>
              </a:rPr>
              <a:t>€ 149.051</a:t>
            </a:r>
          </a:p>
          <a:p>
            <a:pPr marL="800100" lvl="1" indent="-342900">
              <a:buFont typeface="Wingdings" panose="05000000000000000000" pitchFamily="2" charset="2"/>
              <a:buChar char="ü"/>
            </a:pPr>
            <a:r>
              <a:rPr lang="nl-BE" sz="1500" b="1" dirty="0">
                <a:solidFill>
                  <a:schemeClr val="tx1">
                    <a:lumMod val="50000"/>
                    <a:lumOff val="50000"/>
                  </a:schemeClr>
                </a:solidFill>
              </a:rPr>
              <a:t>Iverlek 										</a:t>
            </a:r>
            <a:r>
              <a:rPr lang="nl-BE" sz="1500" b="1" dirty="0">
                <a:solidFill>
                  <a:schemeClr val="tx1"/>
                </a:solidFill>
              </a:rPr>
              <a:t>€   64.282</a:t>
            </a:r>
          </a:p>
          <a:p>
            <a:pPr marL="800100" lvl="1" indent="-342900">
              <a:buFont typeface="Wingdings" panose="05000000000000000000" pitchFamily="2" charset="2"/>
              <a:buChar char="ü"/>
            </a:pPr>
            <a:r>
              <a:rPr lang="nl-BE" sz="1500" b="1" dirty="0">
                <a:solidFill>
                  <a:schemeClr val="tx1">
                    <a:lumMod val="50000"/>
                    <a:lumOff val="50000"/>
                  </a:schemeClr>
                </a:solidFill>
              </a:rPr>
              <a:t>Fluvius : </a:t>
            </a:r>
            <a:r>
              <a:rPr lang="nl-BE" sz="1500" b="1" dirty="0" err="1">
                <a:solidFill>
                  <a:schemeClr val="tx1">
                    <a:lumMod val="50000"/>
                    <a:lumOff val="50000"/>
                  </a:schemeClr>
                </a:solidFill>
              </a:rPr>
              <a:t>verledden</a:t>
            </a:r>
            <a:r>
              <a:rPr lang="nl-BE" sz="1500" b="1" dirty="0">
                <a:solidFill>
                  <a:schemeClr val="tx1">
                    <a:lumMod val="50000"/>
                    <a:lumOff val="50000"/>
                  </a:schemeClr>
                </a:solidFill>
              </a:rPr>
              <a:t> </a:t>
            </a:r>
            <a:r>
              <a:rPr lang="nl-BE" sz="1500" b="1" dirty="0" err="1">
                <a:solidFill>
                  <a:schemeClr val="tx1">
                    <a:lumMod val="50000"/>
                    <a:lumOff val="50000"/>
                  </a:schemeClr>
                </a:solidFill>
              </a:rPr>
              <a:t>openb.verlichting</a:t>
            </a:r>
            <a:r>
              <a:rPr lang="nl-BE" sz="1500" b="1" dirty="0">
                <a:solidFill>
                  <a:schemeClr val="tx1">
                    <a:lumMod val="50000"/>
                    <a:lumOff val="50000"/>
                  </a:schemeClr>
                </a:solidFill>
              </a:rPr>
              <a:t> </a:t>
            </a:r>
            <a:r>
              <a:rPr lang="nl-BE" sz="1500" b="1" dirty="0">
                <a:solidFill>
                  <a:schemeClr val="tx1"/>
                </a:solidFill>
              </a:rPr>
              <a:t>				€   36.882</a:t>
            </a:r>
          </a:p>
          <a:p>
            <a:pPr marL="800100" lvl="1" indent="-342900">
              <a:buFont typeface="Wingdings" panose="05000000000000000000" pitchFamily="2" charset="2"/>
              <a:buChar char="ü"/>
            </a:pPr>
            <a:r>
              <a:rPr lang="nl-BE" sz="1500" b="1" dirty="0">
                <a:solidFill>
                  <a:schemeClr val="tx1">
                    <a:lumMod val="50000"/>
                    <a:lumOff val="50000"/>
                  </a:schemeClr>
                </a:solidFill>
              </a:rPr>
              <a:t>Hockey in Hoegaarden (lening)</a:t>
            </a:r>
            <a:r>
              <a:rPr lang="nl-BE" sz="1500" b="1" dirty="0">
                <a:solidFill>
                  <a:schemeClr val="tx1"/>
                </a:solidFill>
              </a:rPr>
              <a:t>						€   50.000</a:t>
            </a:r>
          </a:p>
          <a:p>
            <a:pPr marL="800100" lvl="1" indent="-342900">
              <a:buFont typeface="Wingdings" panose="05000000000000000000" pitchFamily="2" charset="2"/>
              <a:buChar char="ü"/>
            </a:pPr>
            <a:r>
              <a:rPr lang="nl-BE" sz="1500" b="1" dirty="0">
                <a:solidFill>
                  <a:schemeClr val="tx1">
                    <a:lumMod val="50000"/>
                    <a:lumOff val="50000"/>
                  </a:schemeClr>
                </a:solidFill>
              </a:rPr>
              <a:t>Subsidieretentie 2024 (OCMW/Provincie)</a:t>
            </a:r>
            <a:r>
              <a:rPr lang="nl-BE" sz="1500" b="1" dirty="0">
                <a:solidFill>
                  <a:schemeClr val="tx1"/>
                </a:solidFill>
              </a:rPr>
              <a:t>				€ 150.000</a:t>
            </a:r>
          </a:p>
          <a:p>
            <a:pPr marL="800100" lvl="1" indent="-342900">
              <a:buFont typeface="Wingdings" panose="05000000000000000000" pitchFamily="2" charset="2"/>
              <a:buChar char="ü"/>
            </a:pPr>
            <a:endParaRPr lang="nl-BE" b="1" dirty="0">
              <a:solidFill>
                <a:schemeClr val="tx1"/>
              </a:solidFill>
            </a:endParaRPr>
          </a:p>
          <a:p>
            <a:pPr marL="800100" lvl="1" indent="-342900">
              <a:buFont typeface="Wingdings" panose="05000000000000000000" pitchFamily="2" charset="2"/>
              <a:buChar char="ü"/>
            </a:pPr>
            <a:endParaRPr lang="nl-BE" sz="2200" b="1" dirty="0">
              <a:solidFill>
                <a:schemeClr val="tx1"/>
              </a:solidFill>
            </a:endParaRPr>
          </a:p>
        </p:txBody>
      </p:sp>
    </p:spTree>
    <p:extLst>
      <p:ext uri="{BB962C8B-B14F-4D97-AF65-F5344CB8AC3E}">
        <p14:creationId xmlns:p14="http://schemas.microsoft.com/office/powerpoint/2010/main" val="18763801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B0DD01-12C7-16F4-6E68-42937CCF5B9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169A084-B533-E64A-4684-ED48E62079AB}"/>
              </a:ext>
            </a:extLst>
          </p:cNvPr>
          <p:cNvSpPr>
            <a:spLocks noGrp="1"/>
          </p:cNvSpPr>
          <p:nvPr>
            <p:ph type="title"/>
          </p:nvPr>
        </p:nvSpPr>
        <p:spPr>
          <a:xfrm>
            <a:off x="660082" y="397615"/>
            <a:ext cx="8596668" cy="766952"/>
          </a:xfrm>
        </p:spPr>
        <p:txBody>
          <a:bodyPr>
            <a:normAutofit/>
          </a:bodyPr>
          <a:lstStyle/>
          <a:p>
            <a:r>
              <a:rPr lang="nl-BE" sz="3600" dirty="0"/>
              <a:t>KERNCIJFERS JR 2024</a:t>
            </a:r>
          </a:p>
        </p:txBody>
      </p:sp>
      <p:sp>
        <p:nvSpPr>
          <p:cNvPr id="3" name="Tijdelijke aanduiding voor tekst 2">
            <a:extLst>
              <a:ext uri="{FF2B5EF4-FFF2-40B4-BE49-F238E27FC236}">
                <a16:creationId xmlns:a16="http://schemas.microsoft.com/office/drawing/2014/main" id="{7CAF12CC-2066-3E6B-2780-08E3A1CF0371}"/>
              </a:ext>
            </a:extLst>
          </p:cNvPr>
          <p:cNvSpPr>
            <a:spLocks noGrp="1"/>
          </p:cNvSpPr>
          <p:nvPr>
            <p:ph type="body" idx="1"/>
          </p:nvPr>
        </p:nvSpPr>
        <p:spPr>
          <a:xfrm>
            <a:off x="996513" y="1526875"/>
            <a:ext cx="8596668" cy="4520242"/>
          </a:xfrm>
        </p:spPr>
        <p:txBody>
          <a:bodyPr>
            <a:normAutofit/>
          </a:bodyPr>
          <a:lstStyle/>
          <a:p>
            <a:r>
              <a:rPr lang="nl-BE" sz="2100" b="1" u="sng" dirty="0">
                <a:solidFill>
                  <a:schemeClr val="tx1"/>
                </a:solidFill>
              </a:rPr>
              <a:t>FINANCIERINGEN (schema J2 &amp; T2)</a:t>
            </a:r>
            <a:endParaRPr lang="nl-BE" sz="2100" b="1" dirty="0">
              <a:solidFill>
                <a:schemeClr val="tx1"/>
              </a:solidFill>
            </a:endParaRPr>
          </a:p>
          <a:p>
            <a:r>
              <a:rPr lang="nl-BE" sz="1800" dirty="0">
                <a:solidFill>
                  <a:srgbClr val="00B050"/>
                </a:solidFill>
              </a:rPr>
              <a:t>2.    ONTVANGSTEN </a:t>
            </a:r>
            <a:r>
              <a:rPr lang="nl-BE" sz="1800" dirty="0"/>
              <a:t>: De begrote ontvangsten (€ 4.593.215), werden voor 75,3% of </a:t>
            </a:r>
            <a:r>
              <a:rPr lang="nl-BE" sz="1800" b="1" dirty="0">
                <a:solidFill>
                  <a:schemeClr val="tx1"/>
                </a:solidFill>
              </a:rPr>
              <a:t>€ 3.456.576</a:t>
            </a:r>
            <a:r>
              <a:rPr lang="nl-BE" sz="1800" dirty="0"/>
              <a:t>, gevorderd (in opbrengst genomen). </a:t>
            </a:r>
          </a:p>
          <a:p>
            <a:r>
              <a:rPr lang="nl-BE" sz="1600" dirty="0"/>
              <a:t>Volgende nieuwe leningen werden in 2024 afgesloten :    </a:t>
            </a:r>
          </a:p>
          <a:p>
            <a:pPr marL="800100" lvl="1" indent="-342900">
              <a:buFont typeface="Wingdings" panose="05000000000000000000" pitchFamily="2" charset="2"/>
              <a:buChar char="ü"/>
            </a:pPr>
            <a:r>
              <a:rPr lang="nl-BE" sz="1500" b="1" dirty="0">
                <a:solidFill>
                  <a:schemeClr val="tx1">
                    <a:lumMod val="50000"/>
                    <a:lumOff val="50000"/>
                  </a:schemeClr>
                </a:solidFill>
              </a:rPr>
              <a:t>ACT-260 nieuwe voetbalkantine (BELF)				</a:t>
            </a:r>
            <a:r>
              <a:rPr lang="nl-BE" sz="1500" b="1" dirty="0">
                <a:solidFill>
                  <a:schemeClr val="tx1"/>
                </a:solidFill>
              </a:rPr>
              <a:t>€ 2.500.000</a:t>
            </a:r>
          </a:p>
          <a:p>
            <a:pPr marL="800100" lvl="1" indent="-342900">
              <a:buFont typeface="Wingdings" panose="05000000000000000000" pitchFamily="2" charset="2"/>
              <a:buChar char="ü"/>
            </a:pPr>
            <a:r>
              <a:rPr lang="nl-BE" sz="1500" b="1" dirty="0">
                <a:solidFill>
                  <a:schemeClr val="tx1">
                    <a:lumMod val="50000"/>
                    <a:lumOff val="50000"/>
                  </a:schemeClr>
                </a:solidFill>
              </a:rPr>
              <a:t>GBB : algemene financiering (KBC)					</a:t>
            </a:r>
            <a:r>
              <a:rPr lang="nl-BE" sz="1500" b="1" dirty="0">
                <a:solidFill>
                  <a:schemeClr val="tx1"/>
                </a:solidFill>
              </a:rPr>
              <a:t>€    500.000</a:t>
            </a:r>
          </a:p>
          <a:p>
            <a:pPr marL="800100" lvl="1" indent="-342900">
              <a:buFont typeface="Wingdings" panose="05000000000000000000" pitchFamily="2" charset="2"/>
              <a:buChar char="ü"/>
            </a:pPr>
            <a:r>
              <a:rPr lang="nl-BE" sz="1500" b="1" dirty="0">
                <a:solidFill>
                  <a:schemeClr val="tx1">
                    <a:lumMod val="50000"/>
                    <a:lumOff val="50000"/>
                  </a:schemeClr>
                </a:solidFill>
              </a:rPr>
              <a:t>Fluvius : </a:t>
            </a:r>
            <a:r>
              <a:rPr lang="nl-BE" sz="1500" b="1" dirty="0" err="1">
                <a:solidFill>
                  <a:schemeClr val="tx1">
                    <a:lumMod val="50000"/>
                    <a:lumOff val="50000"/>
                  </a:schemeClr>
                </a:solidFill>
              </a:rPr>
              <a:t>verledden</a:t>
            </a:r>
            <a:r>
              <a:rPr lang="nl-BE" sz="1500" b="1" dirty="0">
                <a:solidFill>
                  <a:schemeClr val="tx1">
                    <a:lumMod val="50000"/>
                    <a:lumOff val="50000"/>
                  </a:schemeClr>
                </a:solidFill>
              </a:rPr>
              <a:t> </a:t>
            </a:r>
            <a:r>
              <a:rPr lang="nl-BE" sz="1500" b="1" dirty="0" err="1">
                <a:solidFill>
                  <a:schemeClr val="tx1">
                    <a:lumMod val="50000"/>
                    <a:lumOff val="50000"/>
                  </a:schemeClr>
                </a:solidFill>
              </a:rPr>
              <a:t>openb.verlichting</a:t>
            </a:r>
            <a:r>
              <a:rPr lang="nl-BE" sz="1500" b="1" dirty="0">
                <a:solidFill>
                  <a:schemeClr val="tx1">
                    <a:lumMod val="50000"/>
                    <a:lumOff val="50000"/>
                  </a:schemeClr>
                </a:solidFill>
              </a:rPr>
              <a:t> </a:t>
            </a:r>
            <a:r>
              <a:rPr lang="nl-BE" sz="1500" b="1" dirty="0">
                <a:solidFill>
                  <a:schemeClr val="tx1"/>
                </a:solidFill>
              </a:rPr>
              <a:t>				€    297.826</a:t>
            </a:r>
          </a:p>
          <a:p>
            <a:pPr marL="800100" lvl="1" indent="-342900">
              <a:buFont typeface="Wingdings" panose="05000000000000000000" pitchFamily="2" charset="2"/>
              <a:buChar char="ü"/>
            </a:pPr>
            <a:r>
              <a:rPr lang="nl-BE" sz="1500" b="1" dirty="0">
                <a:solidFill>
                  <a:schemeClr val="tx1">
                    <a:lumMod val="50000"/>
                    <a:lumOff val="50000"/>
                  </a:schemeClr>
                </a:solidFill>
              </a:rPr>
              <a:t>Terugbetalingen toegestane lening (Tennis &amp; vissers) </a:t>
            </a:r>
            <a:r>
              <a:rPr lang="nl-BE" sz="1500" b="1" dirty="0">
                <a:solidFill>
                  <a:schemeClr val="tx1"/>
                </a:solidFill>
              </a:rPr>
              <a:t>	€        8.750</a:t>
            </a:r>
          </a:p>
          <a:p>
            <a:pPr marL="800100" lvl="1" indent="-342900">
              <a:buFont typeface="Wingdings" panose="05000000000000000000" pitchFamily="2" charset="2"/>
              <a:buChar char="ü"/>
            </a:pPr>
            <a:r>
              <a:rPr lang="nl-BE" sz="1500" b="1" dirty="0">
                <a:solidFill>
                  <a:schemeClr val="tx1">
                    <a:lumMod val="50000"/>
                    <a:lumOff val="50000"/>
                  </a:schemeClr>
                </a:solidFill>
              </a:rPr>
              <a:t>Subsidieretentie 2024 (OCMW/Provincie)</a:t>
            </a:r>
            <a:r>
              <a:rPr lang="nl-BE" sz="1500" b="1" dirty="0">
                <a:solidFill>
                  <a:schemeClr val="tx1"/>
                </a:solidFill>
              </a:rPr>
              <a:t>				€    150.000</a:t>
            </a:r>
          </a:p>
          <a:p>
            <a:pPr marL="800100" lvl="1" indent="-342900">
              <a:buFont typeface="Wingdings" panose="05000000000000000000" pitchFamily="2" charset="2"/>
              <a:buChar char="ü"/>
            </a:pPr>
            <a:endParaRPr lang="nl-BE" b="1" dirty="0">
              <a:solidFill>
                <a:schemeClr val="tx1"/>
              </a:solidFill>
            </a:endParaRPr>
          </a:p>
          <a:p>
            <a:pPr marL="800100" lvl="1" indent="-342900">
              <a:buFont typeface="Wingdings" panose="05000000000000000000" pitchFamily="2" charset="2"/>
              <a:buChar char="ü"/>
            </a:pPr>
            <a:endParaRPr lang="nl-BE" sz="2200" b="1" dirty="0">
              <a:solidFill>
                <a:schemeClr val="tx1"/>
              </a:solidFill>
            </a:endParaRPr>
          </a:p>
        </p:txBody>
      </p:sp>
    </p:spTree>
    <p:extLst>
      <p:ext uri="{BB962C8B-B14F-4D97-AF65-F5344CB8AC3E}">
        <p14:creationId xmlns:p14="http://schemas.microsoft.com/office/powerpoint/2010/main" val="1662778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1C68B9-364B-A0A6-1A34-38E9B2D00E7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A997D38-07ED-84D3-E561-FF49C10B2129}"/>
              </a:ext>
            </a:extLst>
          </p:cNvPr>
          <p:cNvSpPr>
            <a:spLocks noGrp="1"/>
          </p:cNvSpPr>
          <p:nvPr>
            <p:ph type="title"/>
          </p:nvPr>
        </p:nvSpPr>
        <p:spPr>
          <a:xfrm>
            <a:off x="677335" y="578769"/>
            <a:ext cx="8596668" cy="741073"/>
          </a:xfrm>
        </p:spPr>
        <p:txBody>
          <a:bodyPr>
            <a:normAutofit/>
          </a:bodyPr>
          <a:lstStyle/>
          <a:p>
            <a:r>
              <a:rPr lang="nl-BE" sz="3600" dirty="0"/>
              <a:t>KERNCIJFERS JR 2024</a:t>
            </a:r>
          </a:p>
        </p:txBody>
      </p:sp>
      <p:sp>
        <p:nvSpPr>
          <p:cNvPr id="3" name="Tijdelijke aanduiding voor tekst 2">
            <a:extLst>
              <a:ext uri="{FF2B5EF4-FFF2-40B4-BE49-F238E27FC236}">
                <a16:creationId xmlns:a16="http://schemas.microsoft.com/office/drawing/2014/main" id="{51662878-67B0-2BAF-EBC3-42BC38D76C81}"/>
              </a:ext>
            </a:extLst>
          </p:cNvPr>
          <p:cNvSpPr>
            <a:spLocks noGrp="1"/>
          </p:cNvSpPr>
          <p:nvPr>
            <p:ph type="body" idx="1"/>
          </p:nvPr>
        </p:nvSpPr>
        <p:spPr>
          <a:xfrm>
            <a:off x="936128" y="1475117"/>
            <a:ext cx="8596668" cy="4536695"/>
          </a:xfrm>
        </p:spPr>
        <p:txBody>
          <a:bodyPr>
            <a:normAutofit/>
          </a:bodyPr>
          <a:lstStyle/>
          <a:p>
            <a:r>
              <a:rPr lang="nl-BE" sz="1800" b="1" u="sng" dirty="0">
                <a:solidFill>
                  <a:schemeClr val="tx1"/>
                </a:solidFill>
              </a:rPr>
              <a:t>FINANCIERINGEN (schema J2 &amp; T2)</a:t>
            </a:r>
            <a:endParaRPr lang="nl-BE" sz="1800" b="1" dirty="0">
              <a:solidFill>
                <a:schemeClr val="tx1"/>
              </a:solidFill>
            </a:endParaRPr>
          </a:p>
          <a:p>
            <a:r>
              <a:rPr lang="nl-BE" sz="1800" dirty="0">
                <a:solidFill>
                  <a:schemeClr val="tx1"/>
                </a:solidFill>
              </a:rPr>
              <a:t>3.    RESULTAAT </a:t>
            </a:r>
            <a:r>
              <a:rPr lang="nl-BE" sz="1800" dirty="0"/>
              <a:t>: Het financieringsresultaat komt neer op </a:t>
            </a:r>
            <a:r>
              <a:rPr lang="nl-BE" sz="1600" b="1" dirty="0">
                <a:solidFill>
                  <a:schemeClr val="tx1"/>
                </a:solidFill>
              </a:rPr>
              <a:t>€ +2.433.068</a:t>
            </a:r>
            <a:r>
              <a:rPr lang="nl-BE" sz="1800" dirty="0"/>
              <a:t>, terwijl er een resultaat van € +3.703.493 was gebudgetteerd. </a:t>
            </a:r>
          </a:p>
          <a:p>
            <a:endParaRPr lang="nl-BE" dirty="0"/>
          </a:p>
          <a:p>
            <a:endParaRPr lang="nl-BE" dirty="0"/>
          </a:p>
        </p:txBody>
      </p:sp>
      <p:graphicFrame>
        <p:nvGraphicFramePr>
          <p:cNvPr id="4" name="Grafiek 3">
            <a:extLst>
              <a:ext uri="{FF2B5EF4-FFF2-40B4-BE49-F238E27FC236}">
                <a16:creationId xmlns:a16="http://schemas.microsoft.com/office/drawing/2014/main" id="{7079DC98-72B6-EE51-94DC-58479F45D47E}"/>
              </a:ext>
            </a:extLst>
          </p:cNvPr>
          <p:cNvGraphicFramePr>
            <a:graphicFrameLocks/>
          </p:cNvGraphicFramePr>
          <p:nvPr>
            <p:extLst>
              <p:ext uri="{D42A27DB-BD31-4B8C-83A1-F6EECF244321}">
                <p14:modId xmlns:p14="http://schemas.microsoft.com/office/powerpoint/2010/main" val="1366791082"/>
              </p:ext>
            </p:extLst>
          </p:nvPr>
        </p:nvGraphicFramePr>
        <p:xfrm>
          <a:off x="1933420" y="2756139"/>
          <a:ext cx="6084498" cy="304943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7204036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B4551F3-44FB-458F-9FBF-84FDBD94FE8B}"/>
              </a:ext>
            </a:extLst>
          </p:cNvPr>
          <p:cNvSpPr>
            <a:spLocks noGrp="1"/>
          </p:cNvSpPr>
          <p:nvPr>
            <p:ph type="title"/>
          </p:nvPr>
        </p:nvSpPr>
        <p:spPr>
          <a:xfrm>
            <a:off x="677335" y="846189"/>
            <a:ext cx="8596668" cy="896348"/>
          </a:xfrm>
        </p:spPr>
        <p:txBody>
          <a:bodyPr>
            <a:normAutofit/>
          </a:bodyPr>
          <a:lstStyle/>
          <a:p>
            <a:r>
              <a:rPr lang="nl-BE" dirty="0"/>
              <a:t>Aandachtspunten JR 2024 (1)</a:t>
            </a:r>
          </a:p>
        </p:txBody>
      </p:sp>
      <p:sp>
        <p:nvSpPr>
          <p:cNvPr id="3" name="Tijdelijke aanduiding voor tekst 2">
            <a:extLst>
              <a:ext uri="{FF2B5EF4-FFF2-40B4-BE49-F238E27FC236}">
                <a16:creationId xmlns:a16="http://schemas.microsoft.com/office/drawing/2014/main" id="{CB7FBA6E-763D-4DB0-8B14-7C3AFB37D2B9}"/>
              </a:ext>
            </a:extLst>
          </p:cNvPr>
          <p:cNvSpPr>
            <a:spLocks noGrp="1"/>
          </p:cNvSpPr>
          <p:nvPr>
            <p:ph type="body" idx="1"/>
          </p:nvPr>
        </p:nvSpPr>
        <p:spPr>
          <a:xfrm>
            <a:off x="927501" y="2104513"/>
            <a:ext cx="8596668" cy="3389382"/>
          </a:xfrm>
        </p:spPr>
        <p:txBody>
          <a:bodyPr>
            <a:normAutofit/>
          </a:bodyPr>
          <a:lstStyle/>
          <a:p>
            <a:r>
              <a:rPr lang="nl-BE" sz="1800" dirty="0"/>
              <a:t>Evolutie van de inflatie &gt; </a:t>
            </a:r>
            <a:r>
              <a:rPr lang="nl-BE" sz="1600" dirty="0"/>
              <a:t>De inflatie piekte in oktober 2022 (12,27%), en loopt sindsdien terug. Eind april 2025 (laatste gegevens beschikbaar) komt de inflatie uit op 2,55 %.  </a:t>
            </a:r>
          </a:p>
          <a:p>
            <a:endParaRPr lang="nl-BE" sz="1600" dirty="0"/>
          </a:p>
          <a:p>
            <a:endParaRPr lang="nl-BE" sz="1600" dirty="0"/>
          </a:p>
          <a:p>
            <a:endParaRPr lang="nl-BE" dirty="0"/>
          </a:p>
          <a:p>
            <a:endParaRPr lang="nl-BE" dirty="0"/>
          </a:p>
        </p:txBody>
      </p:sp>
      <p:pic>
        <p:nvPicPr>
          <p:cNvPr id="6" name="Afbeelding 5">
            <a:extLst>
              <a:ext uri="{FF2B5EF4-FFF2-40B4-BE49-F238E27FC236}">
                <a16:creationId xmlns:a16="http://schemas.microsoft.com/office/drawing/2014/main" id="{0F508CEC-C014-759F-8467-78DE77BA581F}"/>
              </a:ext>
            </a:extLst>
          </p:cNvPr>
          <p:cNvPicPr>
            <a:picLocks noChangeAspect="1"/>
          </p:cNvPicPr>
          <p:nvPr/>
        </p:nvPicPr>
        <p:blipFill>
          <a:blip r:embed="rId2"/>
          <a:stretch>
            <a:fillRect/>
          </a:stretch>
        </p:blipFill>
        <p:spPr>
          <a:xfrm>
            <a:off x="2001685" y="2989053"/>
            <a:ext cx="6094432" cy="2210108"/>
          </a:xfrm>
          <a:prstGeom prst="rect">
            <a:avLst/>
          </a:prstGeom>
        </p:spPr>
      </p:pic>
    </p:spTree>
    <p:extLst>
      <p:ext uri="{BB962C8B-B14F-4D97-AF65-F5344CB8AC3E}">
        <p14:creationId xmlns:p14="http://schemas.microsoft.com/office/powerpoint/2010/main" val="31401686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B4551F3-44FB-458F-9FBF-84FDBD94FE8B}"/>
              </a:ext>
            </a:extLst>
          </p:cNvPr>
          <p:cNvSpPr>
            <a:spLocks noGrp="1"/>
          </p:cNvSpPr>
          <p:nvPr>
            <p:ph type="title"/>
          </p:nvPr>
        </p:nvSpPr>
        <p:spPr>
          <a:xfrm>
            <a:off x="677335" y="846189"/>
            <a:ext cx="8596668" cy="784204"/>
          </a:xfrm>
        </p:spPr>
        <p:txBody>
          <a:bodyPr>
            <a:normAutofit/>
          </a:bodyPr>
          <a:lstStyle/>
          <a:p>
            <a:r>
              <a:rPr lang="nl-BE" dirty="0"/>
              <a:t>Aandachtspunten JR 2024 (2)</a:t>
            </a:r>
          </a:p>
        </p:txBody>
      </p:sp>
      <p:sp>
        <p:nvSpPr>
          <p:cNvPr id="3" name="Tijdelijke aanduiding voor tekst 2">
            <a:extLst>
              <a:ext uri="{FF2B5EF4-FFF2-40B4-BE49-F238E27FC236}">
                <a16:creationId xmlns:a16="http://schemas.microsoft.com/office/drawing/2014/main" id="{CB7FBA6E-763D-4DB0-8B14-7C3AFB37D2B9}"/>
              </a:ext>
            </a:extLst>
          </p:cNvPr>
          <p:cNvSpPr>
            <a:spLocks noGrp="1"/>
          </p:cNvSpPr>
          <p:nvPr>
            <p:ph type="body" idx="1"/>
          </p:nvPr>
        </p:nvSpPr>
        <p:spPr>
          <a:xfrm>
            <a:off x="927501" y="2061713"/>
            <a:ext cx="8596668" cy="3950099"/>
          </a:xfrm>
        </p:spPr>
        <p:txBody>
          <a:bodyPr>
            <a:normAutofit lnSpcReduction="10000"/>
          </a:bodyPr>
          <a:lstStyle/>
          <a:p>
            <a:r>
              <a:rPr lang="nl-BE" dirty="0"/>
              <a:t>Deze licht afnemende inflatie zorgde – in 2024 - voor 1 loonindexering. Hierdoor steeg onze </a:t>
            </a:r>
            <a:r>
              <a:rPr lang="nl-BE" dirty="0">
                <a:solidFill>
                  <a:srgbClr val="0070C0"/>
                </a:solidFill>
              </a:rPr>
              <a:t>personeelskost</a:t>
            </a:r>
            <a:r>
              <a:rPr lang="nl-BE" dirty="0"/>
              <a:t> slechts beperkt van € 9.778.957 in 2023 naar </a:t>
            </a:r>
            <a:r>
              <a:rPr lang="nl-BE" b="1" dirty="0">
                <a:solidFill>
                  <a:srgbClr val="0070C0"/>
                </a:solidFill>
              </a:rPr>
              <a:t>€ 10.029.677 </a:t>
            </a:r>
            <a:r>
              <a:rPr lang="nl-BE" dirty="0"/>
              <a:t>in 2024 </a:t>
            </a:r>
            <a:r>
              <a:rPr lang="nl-BE" dirty="0">
                <a:solidFill>
                  <a:schemeClr val="accent1">
                    <a:lumMod val="75000"/>
                  </a:schemeClr>
                </a:solidFill>
              </a:rPr>
              <a:t>(+ 250.720 of +2,6%)</a:t>
            </a:r>
            <a:r>
              <a:rPr lang="nl-BE" dirty="0"/>
              <a:t>. Dit ondanks een afgenomen </a:t>
            </a:r>
            <a:r>
              <a:rPr lang="nl-BE" dirty="0" err="1"/>
              <a:t>vte</a:t>
            </a:r>
            <a:r>
              <a:rPr lang="nl-BE" dirty="0"/>
              <a:t> op onze payroll (voornamelijk door het niet volledig  invullen van vrijgekomen </a:t>
            </a:r>
            <a:r>
              <a:rPr lang="nl-BE" dirty="0" err="1"/>
              <a:t>jobtime</a:t>
            </a:r>
            <a:r>
              <a:rPr lang="nl-BE" dirty="0"/>
              <a:t> wegens opname verschillende stelsels van loopbaanonderbreking). De globale stijging is te wijten aan de indexering, maar ook aan de responsabiliseringsbijdragen, die jaar na jaar toenemen. Zo betaalden we in 2024 : </a:t>
            </a:r>
            <a:r>
              <a:rPr lang="nl-BE" b="1" dirty="0">
                <a:solidFill>
                  <a:srgbClr val="0070C0"/>
                </a:solidFill>
              </a:rPr>
              <a:t>€ 149.226</a:t>
            </a:r>
            <a:r>
              <a:rPr lang="nl-BE" dirty="0"/>
              <a:t>, een stijging tov 2023 (€ 66.110) met € </a:t>
            </a:r>
            <a:r>
              <a:rPr lang="nl-BE" dirty="0">
                <a:solidFill>
                  <a:srgbClr val="00B0F0"/>
                </a:solidFill>
              </a:rPr>
              <a:t>+ 83.117</a:t>
            </a:r>
            <a:r>
              <a:rPr lang="nl-BE" dirty="0"/>
              <a:t>.</a:t>
            </a:r>
          </a:p>
          <a:p>
            <a:endParaRPr lang="nl-BE" dirty="0"/>
          </a:p>
          <a:p>
            <a:r>
              <a:rPr lang="nl-BE" dirty="0"/>
              <a:t>Wat de </a:t>
            </a:r>
            <a:r>
              <a:rPr lang="nl-BE" dirty="0">
                <a:solidFill>
                  <a:srgbClr val="0070C0"/>
                </a:solidFill>
              </a:rPr>
              <a:t>energiekosten</a:t>
            </a:r>
            <a:r>
              <a:rPr lang="nl-BE" dirty="0"/>
              <a:t> betreft, stellen we vast dat deze van € 358.416 in 2023 daalde naar </a:t>
            </a:r>
            <a:r>
              <a:rPr lang="nl-BE" b="1" dirty="0">
                <a:solidFill>
                  <a:srgbClr val="0070C0"/>
                </a:solidFill>
              </a:rPr>
              <a:t>€ 308.108 </a:t>
            </a:r>
            <a:r>
              <a:rPr lang="nl-BE" dirty="0"/>
              <a:t>in 2024 </a:t>
            </a:r>
            <a:r>
              <a:rPr lang="nl-BE" dirty="0">
                <a:solidFill>
                  <a:schemeClr val="accent1">
                    <a:lumMod val="75000"/>
                  </a:schemeClr>
                </a:solidFill>
              </a:rPr>
              <a:t>(€ -50.308 of -14%)</a:t>
            </a:r>
            <a:r>
              <a:rPr lang="nl-BE" dirty="0"/>
              <a:t>. De verwachting is dat dit in 2025 verder zal stabiliseren.  </a:t>
            </a:r>
          </a:p>
          <a:p>
            <a:endParaRPr lang="nl-BE" dirty="0"/>
          </a:p>
        </p:txBody>
      </p:sp>
    </p:spTree>
    <p:extLst>
      <p:ext uri="{BB962C8B-B14F-4D97-AF65-F5344CB8AC3E}">
        <p14:creationId xmlns:p14="http://schemas.microsoft.com/office/powerpoint/2010/main" val="14894256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B4551F3-44FB-458F-9FBF-84FDBD94FE8B}"/>
              </a:ext>
            </a:extLst>
          </p:cNvPr>
          <p:cNvSpPr>
            <a:spLocks noGrp="1"/>
          </p:cNvSpPr>
          <p:nvPr>
            <p:ph type="title"/>
          </p:nvPr>
        </p:nvSpPr>
        <p:spPr>
          <a:xfrm>
            <a:off x="720467" y="501131"/>
            <a:ext cx="8596668" cy="1258657"/>
          </a:xfrm>
        </p:spPr>
        <p:txBody>
          <a:bodyPr>
            <a:normAutofit/>
          </a:bodyPr>
          <a:lstStyle/>
          <a:p>
            <a:r>
              <a:rPr lang="nl-BE" dirty="0"/>
              <a:t>Aandachtspunten JR 2024 (3)</a:t>
            </a:r>
          </a:p>
        </p:txBody>
      </p:sp>
      <p:sp>
        <p:nvSpPr>
          <p:cNvPr id="3" name="Tijdelijke aanduiding voor tekst 2">
            <a:extLst>
              <a:ext uri="{FF2B5EF4-FFF2-40B4-BE49-F238E27FC236}">
                <a16:creationId xmlns:a16="http://schemas.microsoft.com/office/drawing/2014/main" id="{CB7FBA6E-763D-4DB0-8B14-7C3AFB37D2B9}"/>
              </a:ext>
            </a:extLst>
          </p:cNvPr>
          <p:cNvSpPr>
            <a:spLocks noGrp="1"/>
          </p:cNvSpPr>
          <p:nvPr>
            <p:ph type="body" idx="1"/>
          </p:nvPr>
        </p:nvSpPr>
        <p:spPr>
          <a:xfrm>
            <a:off x="962006" y="1863305"/>
            <a:ext cx="8596668" cy="4226944"/>
          </a:xfrm>
        </p:spPr>
        <p:txBody>
          <a:bodyPr>
            <a:normAutofit/>
          </a:bodyPr>
          <a:lstStyle/>
          <a:p>
            <a:endParaRPr lang="nl-BE" dirty="0"/>
          </a:p>
          <a:p>
            <a:r>
              <a:rPr lang="nl-BE" dirty="0"/>
              <a:t>Tot slot merken we ook nog op dat de </a:t>
            </a:r>
            <a:r>
              <a:rPr lang="nl-BE" dirty="0">
                <a:solidFill>
                  <a:srgbClr val="0070C0"/>
                </a:solidFill>
              </a:rPr>
              <a:t>rentevoeten</a:t>
            </a:r>
            <a:r>
              <a:rPr lang="nl-BE" dirty="0"/>
              <a:t> op dit ogenblik in een </a:t>
            </a:r>
            <a:r>
              <a:rPr lang="nl-BE" dirty="0">
                <a:solidFill>
                  <a:srgbClr val="0070C0"/>
                </a:solidFill>
              </a:rPr>
              <a:t>stabiliserende trend </a:t>
            </a:r>
            <a:r>
              <a:rPr lang="nl-BE" dirty="0"/>
              <a:t>zitten. Hier zijn de macro-economische vooruitzichten dat dit verder zal stabiliseren, heel misschien zelfs terug lichtjes zal dalen. De ECB blijft zijn beleid van renteverlagingen voorlopig doortrekken en verlaagde op 17 april 2025 de rente opnieuw naar 2,25%, hopelijk niet de laatste keer…</a:t>
            </a:r>
          </a:p>
          <a:p>
            <a:endParaRPr lang="nl-BE" dirty="0"/>
          </a:p>
          <a:p>
            <a:endParaRPr lang="nl-BE" dirty="0">
              <a:sym typeface="Wingdings" panose="05000000000000000000" pitchFamily="2" charset="2"/>
            </a:endParaRPr>
          </a:p>
          <a:p>
            <a:endParaRPr lang="nl-BE" dirty="0"/>
          </a:p>
          <a:p>
            <a:endParaRPr lang="nl-BE" dirty="0"/>
          </a:p>
          <a:p>
            <a:endParaRPr lang="nl-BE" dirty="0"/>
          </a:p>
          <a:p>
            <a:endParaRPr lang="nl-BE" dirty="0"/>
          </a:p>
        </p:txBody>
      </p:sp>
    </p:spTree>
    <p:extLst>
      <p:ext uri="{BB962C8B-B14F-4D97-AF65-F5344CB8AC3E}">
        <p14:creationId xmlns:p14="http://schemas.microsoft.com/office/powerpoint/2010/main" val="25079377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4CD60A-1EA5-E9E1-E934-EB519CBDA95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A6ECF3C-2C95-12D2-7809-38EFD83FEECA}"/>
              </a:ext>
            </a:extLst>
          </p:cNvPr>
          <p:cNvSpPr>
            <a:spLocks noGrp="1"/>
          </p:cNvSpPr>
          <p:nvPr>
            <p:ph type="title"/>
          </p:nvPr>
        </p:nvSpPr>
        <p:spPr>
          <a:xfrm>
            <a:off x="720467" y="501132"/>
            <a:ext cx="8596668" cy="775578"/>
          </a:xfrm>
        </p:spPr>
        <p:txBody>
          <a:bodyPr>
            <a:normAutofit/>
          </a:bodyPr>
          <a:lstStyle/>
          <a:p>
            <a:r>
              <a:rPr lang="nl-BE" dirty="0"/>
              <a:t>Aandachtspunten JR 2024 (4)</a:t>
            </a:r>
          </a:p>
        </p:txBody>
      </p:sp>
      <p:sp>
        <p:nvSpPr>
          <p:cNvPr id="3" name="Tijdelijke aanduiding voor tekst 2">
            <a:extLst>
              <a:ext uri="{FF2B5EF4-FFF2-40B4-BE49-F238E27FC236}">
                <a16:creationId xmlns:a16="http://schemas.microsoft.com/office/drawing/2014/main" id="{C87F9BA4-8DD8-BD52-EF00-2499BB11EA2A}"/>
              </a:ext>
            </a:extLst>
          </p:cNvPr>
          <p:cNvSpPr>
            <a:spLocks noGrp="1"/>
          </p:cNvSpPr>
          <p:nvPr>
            <p:ph type="body" idx="1"/>
          </p:nvPr>
        </p:nvSpPr>
        <p:spPr>
          <a:xfrm>
            <a:off x="962006" y="1276710"/>
            <a:ext cx="8596668" cy="4813539"/>
          </a:xfrm>
        </p:spPr>
        <p:txBody>
          <a:bodyPr>
            <a:normAutofit fontScale="70000" lnSpcReduction="20000"/>
          </a:bodyPr>
          <a:lstStyle/>
          <a:p>
            <a:endParaRPr lang="nl-BE" dirty="0"/>
          </a:p>
          <a:p>
            <a:r>
              <a:rPr lang="nl-BE" dirty="0"/>
              <a:t>Als we even naar de toekomst kijken, wordt het opstellen van een nieuw MJP geen eenvoudige opgave. Daar zijn een aantal grote redenen voor : </a:t>
            </a:r>
          </a:p>
          <a:p>
            <a:pPr marL="342900" indent="-342900">
              <a:buFont typeface="Wingdings" panose="05000000000000000000" pitchFamily="2" charset="2"/>
              <a:buChar char="Ø"/>
            </a:pPr>
            <a:r>
              <a:rPr lang="nl-BE" dirty="0"/>
              <a:t>Het federaal regeerakkoord, met vooral </a:t>
            </a:r>
          </a:p>
          <a:p>
            <a:pPr marL="914400" lvl="1" indent="-457200">
              <a:buAutoNum type="alphaLcParenR"/>
            </a:pPr>
            <a:r>
              <a:rPr lang="nl-BE" dirty="0"/>
              <a:t>De personenbelastinghervorming : verhoging belastingvrije som</a:t>
            </a:r>
          </a:p>
          <a:p>
            <a:pPr marL="914400" lvl="1" indent="-457200">
              <a:buAutoNum type="alphaLcParenR"/>
            </a:pPr>
            <a:r>
              <a:rPr lang="nl-BE" dirty="0"/>
              <a:t>De beperking in tijd van de werkloosheidsuitkering, waardoor er in eerste instantie veel meer leefloon zal worden uitgekeerd.</a:t>
            </a:r>
          </a:p>
          <a:p>
            <a:pPr marL="342900" indent="-342900">
              <a:buFont typeface="Wingdings" panose="05000000000000000000" pitchFamily="2" charset="2"/>
              <a:buChar char="Ø"/>
            </a:pPr>
            <a:r>
              <a:rPr lang="nl-BE" dirty="0"/>
              <a:t>De pensioenproblematiek</a:t>
            </a:r>
          </a:p>
          <a:p>
            <a:pPr marL="800100" lvl="1" indent="-342900">
              <a:buFont typeface="+mj-lt"/>
              <a:buAutoNum type="alphaLcParenR" startAt="3"/>
            </a:pPr>
            <a:r>
              <a:rPr lang="nl-BE" dirty="0"/>
              <a:t>De steeds toenemende pensioenen voor de ex-statutaire personeelsleden zal op kruissnelheid de komende jaren geraamd € 836.000 / jaar bedragen. Hiervan neemt de Vlaamse overheid ongeveer de helft ten laste of € 418.000.</a:t>
            </a:r>
          </a:p>
          <a:p>
            <a:pPr marL="285750" indent="-285750">
              <a:buFont typeface="Wingdings" panose="05000000000000000000" pitchFamily="2" charset="2"/>
              <a:buChar char="Ø"/>
            </a:pPr>
            <a:r>
              <a:rPr lang="nl-BE" dirty="0"/>
              <a:t>De heropbouw van onze sporthal</a:t>
            </a:r>
          </a:p>
          <a:p>
            <a:pPr marL="914400" lvl="1" indent="-457200">
              <a:buFont typeface="+mj-lt"/>
              <a:buAutoNum type="alphaLcParenR" startAt="4"/>
            </a:pPr>
            <a:r>
              <a:rPr lang="nl-BE" dirty="0"/>
              <a:t>Door brand is onze sporthal verloren gegaan. Voor de heropbouw is het bestuur volop aan het bekijken wat in het kader van de budgettaire restricties en de hierboven vermelde toekomstige uitdagingen, mogelijk is en er voor te zorgen dat Hoegaarden terug over een mooie, nieuwe, </a:t>
            </a:r>
            <a:r>
              <a:rPr lang="nl-BE" dirty="0" err="1"/>
              <a:t>multi-functionele</a:t>
            </a:r>
            <a:r>
              <a:rPr lang="nl-BE" dirty="0"/>
              <a:t> sporthal zal beschikken.</a:t>
            </a:r>
          </a:p>
          <a:p>
            <a:pPr marL="457200" indent="-457200">
              <a:buFont typeface="Wingdings" panose="05000000000000000000" pitchFamily="2" charset="2"/>
              <a:buChar char="Ø"/>
            </a:pPr>
            <a:r>
              <a:rPr lang="nl-BE" dirty="0"/>
              <a:t>De verplichting om door te zetten met onze gescheiden rioleringswerken</a:t>
            </a:r>
          </a:p>
          <a:p>
            <a:pPr marL="457200" indent="-457200">
              <a:buFont typeface="Wingdings" panose="05000000000000000000" pitchFamily="2" charset="2"/>
              <a:buChar char="Ø"/>
            </a:pPr>
            <a:r>
              <a:rPr lang="nl-BE" dirty="0"/>
              <a:t>Klimaat - &amp; ecologische uitdagingen</a:t>
            </a:r>
          </a:p>
          <a:p>
            <a:pPr marL="914400" lvl="1" indent="-457200">
              <a:buFont typeface="+mj-lt"/>
              <a:buAutoNum type="alphaLcParenR" startAt="5"/>
            </a:pPr>
            <a:r>
              <a:rPr lang="nl-BE" dirty="0"/>
              <a:t>De energie- en klimaattransitie, waarbij maatregelen moeten zorgen voor een vermindering van CO²-uitstoot van -55% tegen 2030.</a:t>
            </a:r>
          </a:p>
          <a:p>
            <a:endParaRPr lang="nl-BE" dirty="0"/>
          </a:p>
          <a:p>
            <a:endParaRPr lang="nl-BE" dirty="0"/>
          </a:p>
          <a:p>
            <a:endParaRPr lang="nl-BE" dirty="0">
              <a:sym typeface="Wingdings" panose="05000000000000000000" pitchFamily="2" charset="2"/>
            </a:endParaRPr>
          </a:p>
          <a:p>
            <a:endParaRPr lang="nl-BE" dirty="0"/>
          </a:p>
          <a:p>
            <a:endParaRPr lang="nl-BE" dirty="0"/>
          </a:p>
          <a:p>
            <a:endParaRPr lang="nl-BE" dirty="0"/>
          </a:p>
          <a:p>
            <a:endParaRPr lang="nl-BE" dirty="0"/>
          </a:p>
        </p:txBody>
      </p:sp>
    </p:spTree>
    <p:extLst>
      <p:ext uri="{BB962C8B-B14F-4D97-AF65-F5344CB8AC3E}">
        <p14:creationId xmlns:p14="http://schemas.microsoft.com/office/powerpoint/2010/main" val="8510256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B4551F3-44FB-458F-9FBF-84FDBD94FE8B}"/>
              </a:ext>
            </a:extLst>
          </p:cNvPr>
          <p:cNvSpPr>
            <a:spLocks noGrp="1"/>
          </p:cNvSpPr>
          <p:nvPr>
            <p:ph type="title"/>
          </p:nvPr>
        </p:nvSpPr>
        <p:spPr>
          <a:xfrm>
            <a:off x="720467" y="501131"/>
            <a:ext cx="8596668" cy="1258657"/>
          </a:xfrm>
        </p:spPr>
        <p:txBody>
          <a:bodyPr/>
          <a:lstStyle/>
          <a:p>
            <a:r>
              <a:rPr lang="nl-BE" dirty="0"/>
              <a:t>CONCLUSIE</a:t>
            </a:r>
          </a:p>
        </p:txBody>
      </p:sp>
      <p:sp>
        <p:nvSpPr>
          <p:cNvPr id="3" name="Tijdelijke aanduiding voor tekst 2">
            <a:extLst>
              <a:ext uri="{FF2B5EF4-FFF2-40B4-BE49-F238E27FC236}">
                <a16:creationId xmlns:a16="http://schemas.microsoft.com/office/drawing/2014/main" id="{CB7FBA6E-763D-4DB0-8B14-7C3AFB37D2B9}"/>
              </a:ext>
            </a:extLst>
          </p:cNvPr>
          <p:cNvSpPr>
            <a:spLocks noGrp="1"/>
          </p:cNvSpPr>
          <p:nvPr>
            <p:ph type="body" idx="1"/>
          </p:nvPr>
        </p:nvSpPr>
        <p:spPr>
          <a:xfrm>
            <a:off x="962006" y="1863305"/>
            <a:ext cx="8596668" cy="3743865"/>
          </a:xfrm>
        </p:spPr>
        <p:txBody>
          <a:bodyPr>
            <a:normAutofit lnSpcReduction="10000"/>
          </a:bodyPr>
          <a:lstStyle/>
          <a:p>
            <a:endParaRPr lang="nl-BE" dirty="0"/>
          </a:p>
          <a:p>
            <a:endParaRPr lang="nl-BE" dirty="0"/>
          </a:p>
          <a:p>
            <a:r>
              <a:rPr lang="nl-BE" dirty="0"/>
              <a:t>De JR-2024 sluit af met een </a:t>
            </a:r>
            <a:r>
              <a:rPr lang="nl-BE" dirty="0">
                <a:solidFill>
                  <a:srgbClr val="C00000"/>
                </a:solidFill>
              </a:rPr>
              <a:t>negatief</a:t>
            </a:r>
            <a:r>
              <a:rPr lang="nl-BE" dirty="0"/>
              <a:t> saldo van het dienstjaar van </a:t>
            </a:r>
            <a:r>
              <a:rPr lang="nl-BE" dirty="0">
                <a:solidFill>
                  <a:srgbClr val="C00000"/>
                </a:solidFill>
              </a:rPr>
              <a:t>€ -625.441</a:t>
            </a:r>
            <a:r>
              <a:rPr lang="nl-BE" dirty="0"/>
              <a:t>.</a:t>
            </a:r>
          </a:p>
          <a:p>
            <a:pPr lvl="1"/>
            <a:r>
              <a:rPr lang="nl-BE" dirty="0">
                <a:sym typeface="Wingdings" panose="05000000000000000000" pitchFamily="2" charset="2"/>
              </a:rPr>
              <a:t>________________________________________________________________</a:t>
            </a:r>
          </a:p>
          <a:p>
            <a:pPr lvl="1"/>
            <a:r>
              <a:rPr lang="nl-BE" i="1" dirty="0">
                <a:solidFill>
                  <a:schemeClr val="bg2">
                    <a:lumMod val="50000"/>
                  </a:schemeClr>
                </a:solidFill>
                <a:sym typeface="Wingdings" panose="05000000000000000000" pitchFamily="2" charset="2"/>
              </a:rPr>
              <a:t>In Meerjarenplanaanpassing 6, werd er een prognose van € -1.950.838 als tekort op de jaarrekening vooropgesteld. Door het ritme van onze investeringen en de daaraan gekoppelde financieringen, kan het gecumuleerde globale tekort voor zowel Gemeente als OCMW nu vastgesteld worden op € – 625.441.</a:t>
            </a:r>
          </a:p>
          <a:p>
            <a:pPr marL="1200150" lvl="2" indent="-285750">
              <a:buFont typeface="Wingdings" panose="05000000000000000000" pitchFamily="2" charset="2"/>
              <a:buChar char="Ø"/>
            </a:pPr>
            <a:r>
              <a:rPr lang="nl-BE" dirty="0">
                <a:solidFill>
                  <a:srgbClr val="0070C0"/>
                </a:solidFill>
                <a:sym typeface="Wingdings" panose="05000000000000000000" pitchFamily="2" charset="2"/>
              </a:rPr>
              <a:t>Evolutie </a:t>
            </a:r>
            <a:r>
              <a:rPr lang="nl-BE" dirty="0" err="1">
                <a:solidFill>
                  <a:srgbClr val="0070C0"/>
                </a:solidFill>
                <a:sym typeface="Wingdings" panose="05000000000000000000" pitchFamily="2" charset="2"/>
              </a:rPr>
              <a:t>Beschikb</a:t>
            </a:r>
            <a:r>
              <a:rPr lang="nl-BE" dirty="0">
                <a:solidFill>
                  <a:srgbClr val="0070C0"/>
                </a:solidFill>
                <a:sym typeface="Wingdings" panose="05000000000000000000" pitchFamily="2" charset="2"/>
              </a:rPr>
              <a:t> </a:t>
            </a:r>
            <a:r>
              <a:rPr lang="nl-BE" dirty="0" err="1">
                <a:solidFill>
                  <a:srgbClr val="0070C0"/>
                </a:solidFill>
                <a:sym typeface="Wingdings" panose="05000000000000000000" pitchFamily="2" charset="2"/>
              </a:rPr>
              <a:t>Budg</a:t>
            </a:r>
            <a:r>
              <a:rPr lang="nl-BE" dirty="0">
                <a:solidFill>
                  <a:srgbClr val="0070C0"/>
                </a:solidFill>
                <a:sym typeface="Wingdings" panose="05000000000000000000" pitchFamily="2" charset="2"/>
              </a:rPr>
              <a:t>. Resultaat = </a:t>
            </a:r>
            <a:r>
              <a:rPr lang="nl-BE" b="1" dirty="0">
                <a:solidFill>
                  <a:srgbClr val="0070C0"/>
                </a:solidFill>
                <a:sym typeface="Wingdings" panose="05000000000000000000" pitchFamily="2" charset="2"/>
              </a:rPr>
              <a:t>€ 4.673.607  € 4.042.094</a:t>
            </a:r>
          </a:p>
          <a:p>
            <a:pPr lvl="1"/>
            <a:endParaRPr lang="nl-BE" dirty="0">
              <a:sym typeface="Wingdings" panose="05000000000000000000" pitchFamily="2" charset="2"/>
            </a:endParaRPr>
          </a:p>
          <a:p>
            <a:endParaRPr lang="nl-BE" dirty="0">
              <a:sym typeface="Wingdings" panose="05000000000000000000" pitchFamily="2" charset="2"/>
            </a:endParaRPr>
          </a:p>
          <a:p>
            <a:endParaRPr lang="nl-BE" dirty="0"/>
          </a:p>
          <a:p>
            <a:endParaRPr lang="nl-BE" dirty="0"/>
          </a:p>
          <a:p>
            <a:endParaRPr lang="nl-BE" dirty="0"/>
          </a:p>
          <a:p>
            <a:endParaRPr lang="nl-BE" dirty="0"/>
          </a:p>
        </p:txBody>
      </p:sp>
    </p:spTree>
    <p:extLst>
      <p:ext uri="{BB962C8B-B14F-4D97-AF65-F5344CB8AC3E}">
        <p14:creationId xmlns:p14="http://schemas.microsoft.com/office/powerpoint/2010/main" val="297452051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Facet</Template>
  <TotalTime>0</TotalTime>
  <Words>1452</Words>
  <Application>Microsoft Office PowerPoint</Application>
  <PresentationFormat>Breedbeeld</PresentationFormat>
  <Paragraphs>128</Paragraphs>
  <Slides>15</Slides>
  <Notes>0</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15</vt:i4>
      </vt:variant>
    </vt:vector>
  </HeadingPairs>
  <TitlesOfParts>
    <vt:vector size="20" baseType="lpstr">
      <vt:lpstr>Arial</vt:lpstr>
      <vt:lpstr>Trebuchet MS</vt:lpstr>
      <vt:lpstr>Wingdings</vt:lpstr>
      <vt:lpstr>Wingdings 3</vt:lpstr>
      <vt:lpstr>Facet</vt:lpstr>
      <vt:lpstr>Toelichting bij Jaarrekening 2024</vt:lpstr>
      <vt:lpstr>KERNCIJFERS JR 2024</vt:lpstr>
      <vt:lpstr>KERNCIJFERS JR 2024</vt:lpstr>
      <vt:lpstr>KERNCIJFERS JR 2024</vt:lpstr>
      <vt:lpstr>KERNCIJFERS JR 2024</vt:lpstr>
      <vt:lpstr>KERNCIJFERS JR 2024</vt:lpstr>
      <vt:lpstr>KERNCIJFERS JR 2024</vt:lpstr>
      <vt:lpstr>KERNCIJFERS JR 2024</vt:lpstr>
      <vt:lpstr>KERNCIJFERS JR 2024</vt:lpstr>
      <vt:lpstr>KERNCIJFERS JR 2024</vt:lpstr>
      <vt:lpstr>Aandachtspunten JR 2024 (1)</vt:lpstr>
      <vt:lpstr>Aandachtspunten JR 2024 (2)</vt:lpstr>
      <vt:lpstr>Aandachtspunten JR 2024 (3)</vt:lpstr>
      <vt:lpstr>Aandachtspunten JR 2024 (4)</vt:lpstr>
      <vt:lpstr>CONCLUSIE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Toelichting bij BW 2 &amp; 3 - 2021</dc:title>
  <dc:creator>Pieter Hendrix</dc:creator>
  <cp:lastModifiedBy>Pieter Hendrix</cp:lastModifiedBy>
  <cp:revision>54</cp:revision>
  <cp:lastPrinted>2023-06-08T15:48:53Z</cp:lastPrinted>
  <dcterms:created xsi:type="dcterms:W3CDTF">2021-09-14T13:53:18Z</dcterms:created>
  <dcterms:modified xsi:type="dcterms:W3CDTF">2025-06-10T14:29:23Z</dcterms:modified>
</cp:coreProperties>
</file>